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7.xml"/>
  <Override ContentType="application/vnd.openxmlformats-officedocument.presentationml.slideMaster+xml" PartName="/ppt/slideMasters/slideMaster1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viewProps+xml" PartName="/ppt/viewProps3.xml"/>
  <Override ContentType="application/vnd.openxmlformats-officedocument.presentationml.slide+xml" PartName="/ppt/slides/slide10.xml"/>
  <Override ContentType="application/vnd.openxmlformats-officedocument.presentationml.slide+xml" PartName="/ppt/slides/slide8.xml"/>
  <Override ContentType="application/vnd.openxmlformats-officedocument.presentationml.slide+xml" PartName="/ppt/slides/slide16.xml"/>
  <Override ContentType="application/vnd.openxmlformats-officedocument.presentationml.slide+xml" PartName="/ppt/slides/slide11.xml"/>
  <Override ContentType="application/vnd.openxmlformats-officedocument.presentationml.slide+xml" PartName="/ppt/slides/slide4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7.xml"/>
  <Override ContentType="application/vnd.openxmlformats-officedocument.presentationml.slide+xml" PartName="/ppt/slides/slide19.xml"/>
  <Override ContentType="application/vnd.openxmlformats-officedocument.presentationml.slide+xml" PartName="/ppt/slides/slide15.xml"/>
  <Override ContentType="application/vnd.openxmlformats-officedocument.presentationml.slide+xml" PartName="/ppt/slides/slide5.xml"/>
  <Override ContentType="application/vnd.openxmlformats-officedocument.presentationml.slide+xml" PartName="/ppt/slides/slide18.xml"/>
  <Override ContentType="application/vnd.openxmlformats-officedocument.presentationml.slide+xml" PartName="/ppt/slides/slide17.xml"/>
  <Override ContentType="application/vnd.openxmlformats-officedocument.presentationml.slide+xml" PartName="/ppt/slides/slide6.xml"/>
  <Override ContentType="application/vnd.openxmlformats-officedocument.presentationml.slide+xml" PartName="/ppt/slides/slide2.xml"/>
  <Override ContentType="application/vnd.openxmlformats-officedocument.presentationml.slide+xml" PartName="/ppt/slides/slide12.xml"/>
  <Override ContentType="application/vnd.openxmlformats-officedocument.presentationml.slide+xml" PartName="/ppt/slides/slide9.xml"/>
  <Override ContentType="application/vnd.openxmlformats-officedocument.presentationml.slide+xml" PartName="/ppt/slides/slide3.xml"/>
  <Override ContentType="application/vnd.openxmlformats-officedocument.presentationml.slide+xml" PartName="/ppt/slides/slide21.xml"/>
  <Override ContentType="application/vnd.openxmlformats-officedocument.presentationml.presentation.main+xml" PartName="/ppt/presentation.xml"/>
  <Override ContentType="application/vnd.openxmlformats-officedocument.presentationml.presProps+xml" PartName="/ppt/presProps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6858000" cx="12192000"/>
  <p:notesSz cx="6810375" cy="9942500"/>
  <p:defaultTextStyle>
    <a:defPPr lvl="0">
      <a:defRPr lang="cs-CZ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3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3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8" Type="http://schemas.openxmlformats.org/officeDocument/2006/relationships/slide" Target="slides/slide15.xml"/><Relationship Id="rId5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5" Type="http://schemas.openxmlformats.org/officeDocument/2006/relationships/slide" Target="slides/slide12.xml"/><Relationship Id="rId24" Type="http://schemas.openxmlformats.org/officeDocument/2006/relationships/slide" Target="slides/slide21.xml"/><Relationship Id="rId11" Type="http://schemas.openxmlformats.org/officeDocument/2006/relationships/slide" Target="slides/slide7.xml"/><Relationship Id="rId14" Type="http://schemas.openxmlformats.org/officeDocument/2006/relationships/slide" Target="slides/slide11.xml"/><Relationship Id="rId7" Type="http://schemas.openxmlformats.org/officeDocument/2006/relationships/slide" Target="slides/slide3.xml"/><Relationship Id="rId23" Type="http://schemas.openxmlformats.org/officeDocument/2006/relationships/slide" Target="slides/slide19.xml"/><Relationship Id="rId21" Type="http://schemas.openxmlformats.org/officeDocument/2006/relationships/slide" Target="slides/slide18.xml"/><Relationship Id="rId2" Type="http://schemas.openxmlformats.org/officeDocument/2006/relationships/viewProps" Target="viewProps3.xml"/><Relationship Id="rId10" Type="http://schemas.openxmlformats.org/officeDocument/2006/relationships/slide" Target="slides/slide6.xml"/><Relationship Id="rId19" Type="http://schemas.openxmlformats.org/officeDocument/2006/relationships/slide" Target="slides/slide16.xml"/><Relationship Id="rId13" Type="http://schemas.openxmlformats.org/officeDocument/2006/relationships/slide" Target="slides/slide9.xml"/><Relationship Id="rId8" Type="http://schemas.openxmlformats.org/officeDocument/2006/relationships/slide" Target="slides/slide4.xml"/><Relationship Id="rId17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3" Type="http://schemas.openxmlformats.org/officeDocument/2006/relationships/presProps" Target="presProps3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22" Type="http://schemas.openxmlformats.org/officeDocument/2006/relationships/slide" Target="slides/slide10.xml"/><Relationship Id="rId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E0FD3-819D-4892-9D7E-93FCEE2E023A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F06A1-B38E-4B37-ABD8-F699EC824F3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8036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7985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2335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5456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7968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4842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1885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0853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57438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3568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3140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D1B18-5C64-48F3-8BBB-8A3943634AB2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8144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D1B18-5C64-48F3-8BBB-8A3943634AB2}" type="slidenum">
              <a:rPr lang="cs-CZ" smtClean="0"/>
              <a:pPr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3278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3792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4032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3501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450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8273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6584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06A1-B38E-4B37-ABD8-F699EC824F3F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6529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632B3-CD99-4D4F-8952-FC01308109FF}" type="datetimeFigureOut">
              <a:rPr lang="cs-CZ" smtClean="0"/>
              <a:pPr/>
              <a:t>08.09.2021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76821-594D-43EF-9021-CC9F60235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200" b="1" dirty="0">
                <a:solidFill>
                  <a:schemeClr val="bg1"/>
                </a:solidFill>
              </a:rPr>
              <a:t>Klíčové ukazatele Strategie</a:t>
            </a:r>
          </a:p>
        </p:txBody>
      </p:sp>
      <p:sp>
        <p:nvSpPr>
          <p:cNvPr id="14" name="Zástupný symbol pro obsah 10"/>
          <p:cNvSpPr>
            <a:spLocks noGrp="1"/>
          </p:cNvSpPr>
          <p:nvPr>
            <p:ph idx="1"/>
          </p:nvPr>
        </p:nvSpPr>
        <p:spPr>
          <a:xfrm>
            <a:off x="407368" y="1268760"/>
            <a:ext cx="6768752" cy="51698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>
                <a:solidFill>
                  <a:srgbClr val="00B0F0"/>
                </a:solidFill>
              </a:rPr>
              <a:t>EU pro dekádu 2021-2030 definovala 8 klíčových ukazatelů (KPI), které budou vyhodnocovány </a:t>
            </a:r>
            <a:br>
              <a:rPr lang="cs-CZ" sz="2400" b="1" dirty="0">
                <a:solidFill>
                  <a:srgbClr val="00B0F0"/>
                </a:solidFill>
              </a:rPr>
            </a:br>
            <a:r>
              <a:rPr lang="cs-CZ" sz="2400" b="1" dirty="0">
                <a:solidFill>
                  <a:srgbClr val="00B0F0"/>
                </a:solidFill>
              </a:rPr>
              <a:t>ve všech členských zemích:</a:t>
            </a:r>
          </a:p>
          <a:p>
            <a:r>
              <a:rPr lang="cs-CZ" sz="2400" dirty="0">
                <a:solidFill>
                  <a:srgbClr val="EC0C5F"/>
                </a:solidFill>
              </a:rPr>
              <a:t>Rychlost</a:t>
            </a:r>
          </a:p>
          <a:p>
            <a:r>
              <a:rPr lang="cs-CZ" sz="2400" dirty="0">
                <a:solidFill>
                  <a:srgbClr val="EC0C5F"/>
                </a:solidFill>
              </a:rPr>
              <a:t>Bezpečnostní </a:t>
            </a:r>
            <a:r>
              <a:rPr lang="cs-CZ" sz="2400" dirty="0" smtClean="0">
                <a:solidFill>
                  <a:srgbClr val="EC0C5F"/>
                </a:solidFill>
              </a:rPr>
              <a:t>pásy</a:t>
            </a:r>
            <a:endParaRPr lang="cs-CZ" sz="2400" dirty="0">
              <a:solidFill>
                <a:srgbClr val="EC0C5F"/>
              </a:solidFill>
            </a:endParaRPr>
          </a:p>
          <a:p>
            <a:r>
              <a:rPr lang="cs-CZ" sz="2400" dirty="0" smtClean="0">
                <a:solidFill>
                  <a:srgbClr val="EC0C5F"/>
                </a:solidFill>
              </a:rPr>
              <a:t>Ochranné </a:t>
            </a:r>
            <a:r>
              <a:rPr lang="cs-CZ" sz="2400" dirty="0">
                <a:solidFill>
                  <a:srgbClr val="EC0C5F"/>
                </a:solidFill>
              </a:rPr>
              <a:t>vybavení </a:t>
            </a:r>
            <a:endParaRPr lang="cs-CZ" sz="2400" dirty="0" smtClean="0">
              <a:solidFill>
                <a:srgbClr val="EC0C5F"/>
              </a:solidFill>
            </a:endParaRPr>
          </a:p>
          <a:p>
            <a:r>
              <a:rPr lang="cs-CZ" sz="2400" dirty="0" smtClean="0">
                <a:solidFill>
                  <a:srgbClr val="EC0C5F"/>
                </a:solidFill>
              </a:rPr>
              <a:t>Alkohol </a:t>
            </a:r>
          </a:p>
          <a:p>
            <a:r>
              <a:rPr lang="cs-CZ" sz="2400" dirty="0" smtClean="0">
                <a:solidFill>
                  <a:srgbClr val="EC0C5F"/>
                </a:solidFill>
              </a:rPr>
              <a:t>Distrakce </a:t>
            </a:r>
            <a:r>
              <a:rPr lang="cs-CZ" sz="2400" dirty="0">
                <a:solidFill>
                  <a:srgbClr val="EC0C5F"/>
                </a:solidFill>
              </a:rPr>
              <a:t>(rozptýlení pozornosti)</a:t>
            </a:r>
          </a:p>
          <a:p>
            <a:r>
              <a:rPr lang="cs-CZ" sz="2400" dirty="0">
                <a:solidFill>
                  <a:srgbClr val="EC0C5F"/>
                </a:solidFill>
              </a:rPr>
              <a:t>Bezpečnost vozidel</a:t>
            </a:r>
          </a:p>
          <a:p>
            <a:r>
              <a:rPr lang="cs-CZ" sz="2400" dirty="0">
                <a:solidFill>
                  <a:srgbClr val="EC0C5F"/>
                </a:solidFill>
              </a:rPr>
              <a:t>Infrastruktura</a:t>
            </a:r>
          </a:p>
          <a:p>
            <a:r>
              <a:rPr lang="cs-CZ" sz="2400" dirty="0" err="1">
                <a:solidFill>
                  <a:srgbClr val="EC0C5F"/>
                </a:solidFill>
              </a:rPr>
              <a:t>Ponehodová</a:t>
            </a:r>
            <a:r>
              <a:rPr lang="cs-CZ" sz="2400" dirty="0">
                <a:solidFill>
                  <a:srgbClr val="EC0C5F"/>
                </a:solidFill>
              </a:rPr>
              <a:t> péče</a:t>
            </a:r>
          </a:p>
          <a:p>
            <a:pPr marL="0" indent="0">
              <a:buNone/>
            </a:pPr>
            <a:endParaRPr lang="cs-CZ" sz="2000" i="1" dirty="0">
              <a:solidFill>
                <a:srgbClr val="EC0C5F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8FF93428-3A6D-4E84-9BCE-2031F945D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7626" y="1230639"/>
            <a:ext cx="4557006" cy="2578599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92AF23E1-5C04-4D92-AFA4-FCE2052CB6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7626" y="3836182"/>
            <a:ext cx="4557006" cy="258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89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ázek 16">
            <a:extLst>
              <a:ext uri="{FF2B5EF4-FFF2-40B4-BE49-F238E27FC236}">
                <a16:creationId xmlns:a16="http://schemas.microsoft.com/office/drawing/2014/main" id="{28484075-FCD8-454F-961B-AEB9ACEE3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435" y="0"/>
            <a:ext cx="9699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279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200" b="1" dirty="0" smtClean="0">
                <a:solidFill>
                  <a:schemeClr val="bg1"/>
                </a:solidFill>
              </a:rPr>
              <a:t>Priority Strategie BESIP 2021-2030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14" name="Zástupný symbol pro obsah 10"/>
          <p:cNvSpPr>
            <a:spLocks noGrp="1"/>
          </p:cNvSpPr>
          <p:nvPr>
            <p:ph idx="1"/>
          </p:nvPr>
        </p:nvSpPr>
        <p:spPr>
          <a:xfrm>
            <a:off x="407368" y="1268760"/>
            <a:ext cx="9793088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4000" b="1" dirty="0" smtClean="0">
                <a:solidFill>
                  <a:srgbClr val="00ADEA"/>
                </a:solidFill>
              </a:rPr>
              <a:t>Rychlost</a:t>
            </a:r>
          </a:p>
          <a:p>
            <a:pPr marL="0" indent="0">
              <a:buNone/>
            </a:pPr>
            <a:r>
              <a:rPr lang="cs-CZ" sz="4000" b="1" dirty="0" smtClean="0">
                <a:solidFill>
                  <a:srgbClr val="FF0000"/>
                </a:solidFill>
              </a:rPr>
              <a:t>Mladí řidiči</a:t>
            </a:r>
          </a:p>
          <a:p>
            <a:pPr marL="0" indent="0">
              <a:buNone/>
            </a:pPr>
            <a:r>
              <a:rPr lang="cs-CZ" sz="4000" b="1" dirty="0" smtClean="0">
                <a:solidFill>
                  <a:srgbClr val="00ADEA"/>
                </a:solidFill>
              </a:rPr>
              <a:t>Odstraňování nehodových lokalit</a:t>
            </a:r>
          </a:p>
          <a:p>
            <a:pPr marL="0" indent="0">
              <a:buNone/>
            </a:pPr>
            <a:r>
              <a:rPr lang="cs-CZ" sz="4000" b="1" dirty="0" smtClean="0">
                <a:solidFill>
                  <a:srgbClr val="FF0000"/>
                </a:solidFill>
              </a:rPr>
              <a:t>Pokročilé technologie</a:t>
            </a:r>
          </a:p>
          <a:p>
            <a:pPr marL="0" indent="0">
              <a:buNone/>
            </a:pPr>
            <a:r>
              <a:rPr lang="cs-CZ" sz="4000" b="1" dirty="0" smtClean="0">
                <a:solidFill>
                  <a:srgbClr val="00ADEA"/>
                </a:solidFill>
              </a:rPr>
              <a:t>Účinný dohled a vymahatelnost</a:t>
            </a:r>
            <a:endParaRPr lang="cs-CZ" sz="4000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498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8EBE532-C741-4AE2-8903-C8BF57B96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435" y="0"/>
            <a:ext cx="9699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40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cs-CZ" sz="2800" b="1" dirty="0" smtClean="0"/>
                  <a:t>Zpomal, dokud není skutečně pozdě</a:t>
                </a:r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pic>
        <p:nvPicPr>
          <p:cNvPr id="11" name="Zástupný symbol pro obsah 10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1129112"/>
            <a:ext cx="9480376" cy="5368848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360" y="1119216"/>
            <a:ext cx="2855640" cy="536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22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cs-CZ" sz="2800" b="1" dirty="0" smtClean="0"/>
                  <a:t>Zpomal, dokud není skutečně pozdě</a:t>
                </a:r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9450" y="1119216"/>
            <a:ext cx="9201794" cy="5378744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4" y="1136096"/>
            <a:ext cx="2999656" cy="536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18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98A485BB-C050-4D0F-831B-0FD9C8DCC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435" y="0"/>
            <a:ext cx="9699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43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81E0BDD-0DCB-433B-9AB4-72C459145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0"/>
            <a:ext cx="9699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214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15171AB-94A1-41FA-9752-D48D7E7E3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435" y="0"/>
            <a:ext cx="9699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20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200" b="1" dirty="0">
                <a:solidFill>
                  <a:schemeClr val="bg1"/>
                </a:solidFill>
              </a:rPr>
              <a:t>Veřejný konzultační proces pro AP 2023-2024 a další </a:t>
            </a:r>
          </a:p>
        </p:txBody>
      </p:sp>
      <p:sp>
        <p:nvSpPr>
          <p:cNvPr id="14" name="Zástupný symbol pro obsah 10"/>
          <p:cNvSpPr>
            <a:spLocks noGrp="1"/>
          </p:cNvSpPr>
          <p:nvPr>
            <p:ph idx="1"/>
          </p:nvPr>
        </p:nvSpPr>
        <p:spPr>
          <a:xfrm>
            <a:off x="407368" y="1268760"/>
            <a:ext cx="11377264" cy="51698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dirty="0">
                <a:solidFill>
                  <a:srgbClr val="EC0C5F"/>
                </a:solidFill>
              </a:rPr>
              <a:t>Veřejný konzultační proces k akčnímu plánu pro období 2023-2024 Strategie BESIP 2021-2030</a:t>
            </a:r>
          </a:p>
          <a:p>
            <a:pPr marL="0" indent="0">
              <a:buNone/>
            </a:pPr>
            <a:endParaRPr lang="cs-CZ" sz="20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cs-CZ" sz="2000" dirty="0">
                <a:solidFill>
                  <a:srgbClr val="00B0F0"/>
                </a:solidFill>
              </a:rPr>
              <a:t>Akční plán je v současné dekádě koncipován do dvouletých období. Mimo odpovědné a spolupracující subjekty může k plánu pro období 2023-2024 historicky poprvé podat podnět kdokoli. </a:t>
            </a:r>
          </a:p>
          <a:p>
            <a:pPr marL="0" indent="0">
              <a:buNone/>
            </a:pPr>
            <a:r>
              <a:rPr lang="cs-CZ" sz="2000" b="1" dirty="0">
                <a:solidFill>
                  <a:srgbClr val="00B0F0"/>
                </a:solidFill>
              </a:rPr>
              <a:t>Máte nápad jak snížit následky dopravních nehod v České republice? Sem s ním! </a:t>
            </a:r>
          </a:p>
          <a:p>
            <a:pPr marL="0" indent="0">
              <a:buNone/>
            </a:pPr>
            <a:endParaRPr lang="cs-CZ" sz="20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cs-CZ" sz="2000" dirty="0">
                <a:solidFill>
                  <a:srgbClr val="EC0C5F"/>
                </a:solidFill>
              </a:rPr>
              <a:t>Aktivita</a:t>
            </a:r>
          </a:p>
          <a:p>
            <a:pPr marL="0" indent="0">
              <a:buNone/>
            </a:pPr>
            <a:r>
              <a:rPr lang="cs-CZ" sz="2000" dirty="0">
                <a:solidFill>
                  <a:srgbClr val="EC0C5F"/>
                </a:solidFill>
              </a:rPr>
              <a:t>Odpovědnost</a:t>
            </a:r>
          </a:p>
          <a:p>
            <a:pPr marL="0" indent="0">
              <a:buNone/>
            </a:pPr>
            <a:r>
              <a:rPr lang="cs-CZ" sz="2000" dirty="0">
                <a:solidFill>
                  <a:srgbClr val="EC0C5F"/>
                </a:solidFill>
              </a:rPr>
              <a:t>Spolupráce</a:t>
            </a:r>
          </a:p>
          <a:p>
            <a:pPr marL="0" indent="0">
              <a:buNone/>
            </a:pPr>
            <a:r>
              <a:rPr lang="cs-CZ" sz="2000" dirty="0">
                <a:solidFill>
                  <a:srgbClr val="EC0C5F"/>
                </a:solidFill>
              </a:rPr>
              <a:t>Poznámka</a:t>
            </a:r>
          </a:p>
          <a:p>
            <a:pPr marL="0" indent="0">
              <a:buNone/>
            </a:pPr>
            <a:endParaRPr lang="cs-CZ" sz="20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cs-CZ" sz="2000" dirty="0">
                <a:solidFill>
                  <a:srgbClr val="00B0F0"/>
                </a:solidFill>
              </a:rPr>
              <a:t>Děkujeme za Váš podnět!</a:t>
            </a:r>
          </a:p>
          <a:p>
            <a:pPr marL="0" indent="0">
              <a:buNone/>
            </a:pPr>
            <a:endParaRPr lang="cs-CZ" sz="20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cs-CZ" sz="2000" dirty="0">
                <a:solidFill>
                  <a:srgbClr val="00B0F0"/>
                </a:solidFill>
              </a:rPr>
              <a:t>Samostatné oddělení BESIP Ministerstva dopravy</a:t>
            </a:r>
          </a:p>
          <a:p>
            <a:pPr marL="0" indent="0">
              <a:buNone/>
            </a:pPr>
            <a:endParaRPr lang="cs-CZ" sz="2000" dirty="0">
              <a:solidFill>
                <a:srgbClr val="00B0F0"/>
              </a:solidFill>
            </a:endParaRPr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6ABC01AE-A40A-40F3-B6FF-F34AC34B91F9}"/>
              </a:ext>
            </a:extLst>
          </p:cNvPr>
          <p:cNvSpPr/>
          <p:nvPr/>
        </p:nvSpPr>
        <p:spPr>
          <a:xfrm>
            <a:off x="3647728" y="3853677"/>
            <a:ext cx="1944216" cy="648072"/>
          </a:xfrm>
          <a:prstGeom prst="roundRect">
            <a:avLst/>
          </a:prstGeom>
          <a:noFill/>
          <a:ln>
            <a:solidFill>
              <a:srgbClr val="EC0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>
                <a:solidFill>
                  <a:srgbClr val="EC0C5F"/>
                </a:solidFill>
              </a:rPr>
              <a:t>ODESLAT</a:t>
            </a:r>
          </a:p>
        </p:txBody>
      </p:sp>
    </p:spTree>
    <p:extLst>
      <p:ext uri="{BB962C8B-B14F-4D97-AF65-F5344CB8AC3E}">
        <p14:creationId xmlns:p14="http://schemas.microsoft.com/office/powerpoint/2010/main" val="1026163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"/>
          <p:cNvSpPr/>
          <p:nvPr/>
        </p:nvSpPr>
        <p:spPr>
          <a:xfrm>
            <a:off x="0" y="4053984"/>
            <a:ext cx="12192000" cy="175140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cs-CZ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"/>
          <p:cNvSpPr txBox="1"/>
          <p:nvPr/>
        </p:nvSpPr>
        <p:spPr>
          <a:xfrm>
            <a:off x="479376" y="2319852"/>
            <a:ext cx="113772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4400" u="none" cap="none" strike="noStrike">
                <a:solidFill>
                  <a:srgbClr val="00ADEA"/>
                </a:solidFill>
                <a:latin typeface="Calibri"/>
                <a:ea typeface="Calibri"/>
                <a:cs typeface="Calibri"/>
                <a:sym typeface="Calibri"/>
              </a:rPr>
              <a:t>Strategie BESIP 2021-2030 </a:t>
            </a:r>
            <a:endParaRPr sz="2800">
              <a:solidFill>
                <a:srgbClr val="FF00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"/>
          <p:cNvSpPr txBox="1"/>
          <p:nvPr/>
        </p:nvSpPr>
        <p:spPr>
          <a:xfrm>
            <a:off x="5556448" y="4237126"/>
            <a:ext cx="60843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-CZ"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Mgr. Tomáš Neřold M.A.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Vedoucí Samostatného oddělení BESIP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Ministerstvo dopravy</a:t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ESIP.png" id="26" name="Google Shape;2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24392" y="476672"/>
            <a:ext cx="2016224" cy="1799481"/>
          </a:xfrm>
          <a:prstGeom prst="rect">
            <a:avLst/>
          </a:prstGeom>
          <a:noFill/>
          <a:ln>
            <a:noFill/>
          </a:ln>
          <a:effectLst>
            <a:outerShdw blurRad="228600" rotWithShape="0" algn="tl" dir="2940000" dist="762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4052064"/>
            <a:ext cx="12192000" cy="1753200"/>
          </a:xfrm>
          <a:prstGeom prst="rect">
            <a:avLst/>
          </a:prstGeom>
          <a:solidFill>
            <a:srgbClr val="00AD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3197424" y="4236166"/>
            <a:ext cx="55091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cs-CZ" sz="3600" b="1" dirty="0">
                <a:solidFill>
                  <a:prstClr val="white"/>
                </a:solidFill>
              </a:rPr>
              <a:t>Mgr. Tomáš Neřold M.A.</a:t>
            </a:r>
            <a:endParaRPr lang="en-US" sz="3600" b="1" dirty="0">
              <a:solidFill>
                <a:prstClr val="white"/>
              </a:solidFill>
            </a:endParaRPr>
          </a:p>
          <a:p>
            <a:pPr lvl="0" algn="ctr"/>
            <a:r>
              <a:rPr lang="cs-CZ" sz="2400" dirty="0">
                <a:solidFill>
                  <a:prstClr val="white"/>
                </a:solidFill>
              </a:rPr>
              <a:t>+420 602 632 176</a:t>
            </a:r>
            <a:endParaRPr lang="cs-CZ" sz="1400" dirty="0">
              <a:solidFill>
                <a:prstClr val="white"/>
              </a:solidFill>
            </a:endParaRPr>
          </a:p>
          <a:p>
            <a:pPr lvl="0" algn="ctr"/>
            <a:r>
              <a:rPr lang="cs-CZ" sz="2400" dirty="0">
                <a:solidFill>
                  <a:prstClr val="white"/>
                </a:solidFill>
              </a:rPr>
              <a:t>tomas.nerold@mdcr.cz</a:t>
            </a:r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6" name="Zástupný symbol pro obsah 5" descr="BESI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3872" y="1124745"/>
            <a:ext cx="2016224" cy="1799481"/>
          </a:xfrm>
          <a:prstGeom prst="rect">
            <a:avLst/>
          </a:prstGeom>
          <a:effectLst>
            <a:outerShdw blurRad="228600" dist="76200" dir="294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100" b="1" dirty="0">
                <a:solidFill>
                  <a:schemeClr val="bg1"/>
                </a:solidFill>
              </a:rPr>
              <a:t>Usnesení č. 8 vlády ČR ze dne 4. ledna 2021: SCHVÁLENO</a:t>
            </a:r>
            <a:endParaRPr lang="cs-CZ" sz="3100" dirty="0">
              <a:solidFill>
                <a:schemeClr val="bg1"/>
              </a:solidFill>
            </a:endParaRP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2D4B9BC1-2C45-4B32-AF48-4A489EEEE16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498" y="2534631"/>
            <a:ext cx="2125123" cy="3014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Obrázek 13" descr="Obsah obrázku text&#10;&#10;Popis byl vytvořen automaticky">
            <a:extLst>
              <a:ext uri="{FF2B5EF4-FFF2-40B4-BE49-F238E27FC236}">
                <a16:creationId xmlns:a16="http://schemas.microsoft.com/office/drawing/2014/main" id="{07946A37-6D06-4143-8EE4-ADA61B8064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8408" y="2534631"/>
            <a:ext cx="2124658" cy="3014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6470B7A4-545C-4D71-A7C8-49D14266DAD0}"/>
              </a:ext>
            </a:extLst>
          </p:cNvPr>
          <p:cNvSpPr txBox="1"/>
          <p:nvPr/>
        </p:nvSpPr>
        <p:spPr>
          <a:xfrm>
            <a:off x="392923" y="1455674"/>
            <a:ext cx="11500143" cy="58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defPPr>
              <a:defRPr lang="cs-CZ"/>
            </a:defPPr>
            <a:lvl1pPr marL="342900" indent="-342900" eaLnBrk="1" hangingPunct="1">
              <a:buFont typeface="Arial" charset="0"/>
              <a:buChar char="•"/>
              <a:defRPr sz="1800">
                <a:solidFill>
                  <a:srgbClr val="51514F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indent="0">
              <a:buNone/>
            </a:pPr>
            <a:r>
              <a:rPr lang="cs-CZ" sz="3200" dirty="0">
                <a:solidFill>
                  <a:srgbClr val="00ADEA"/>
                </a:solidFill>
              </a:rPr>
              <a:t>Strategie BESIP 2021-2030 zveřejněna na </a:t>
            </a:r>
            <a:r>
              <a:rPr lang="cs-CZ" sz="3200" i="1" u="sng" dirty="0">
                <a:solidFill>
                  <a:srgbClr val="00ADEA"/>
                </a:solidFill>
              </a:rPr>
              <a:t>iBESIP.cz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B2343446-81F2-4788-955F-50D2410BF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923" y="2275155"/>
            <a:ext cx="6393326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7028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100" b="1" dirty="0" smtClean="0">
                <a:solidFill>
                  <a:schemeClr val="bg1"/>
                </a:solidFill>
              </a:rPr>
              <a:t>Úkoly dle usnesení vlády ke Strategii BESIP 2021-2030</a:t>
            </a:r>
            <a:endParaRPr lang="cs-CZ" sz="3100" dirty="0">
              <a:solidFill>
                <a:schemeClr val="bg1"/>
              </a:solidFill>
            </a:endParaRP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2D4B9BC1-2C45-4B32-AF48-4A489EEEE16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280" y="1524645"/>
            <a:ext cx="3168352" cy="4506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Obdélník 2"/>
          <p:cNvSpPr/>
          <p:nvPr/>
        </p:nvSpPr>
        <p:spPr>
          <a:xfrm>
            <a:off x="191344" y="1595548"/>
            <a:ext cx="8136904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hangingPunct="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"/>
            </a:pPr>
            <a:r>
              <a:rPr lang="cs-CZ" sz="1600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zabezpečit plnění Strategie </a:t>
            </a:r>
            <a:r>
              <a:rPr lang="cs-CZ" sz="1600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cs-CZ" sz="1600" i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ministři vnitra, zdravotnictví, obrany a školství a představitelé krajských úřadů a </a:t>
            </a:r>
            <a:r>
              <a:rPr lang="cs-CZ" sz="1600" i="1" dirty="0" smtClean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ORP/ </a:t>
            </a:r>
            <a:r>
              <a:rPr lang="cs-CZ" sz="1600" i="1" u="sng" dirty="0" smtClean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doporučuje</a:t>
            </a:r>
            <a:r>
              <a:rPr lang="cs-CZ" sz="1600" i="1" dirty="0" smtClean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cs-CZ" sz="1600" i="1" dirty="0">
                <a:solidFill>
                  <a:srgbClr val="00ADEA"/>
                </a:solidFill>
              </a:rPr>
              <a:t>hejtmanům, primátorovi </a:t>
            </a:r>
            <a:r>
              <a:rPr lang="cs-CZ" sz="1600" i="1" dirty="0" err="1" smtClean="0">
                <a:solidFill>
                  <a:srgbClr val="00ADEA"/>
                </a:solidFill>
              </a:rPr>
              <a:t>hl.m</a:t>
            </a:r>
            <a:r>
              <a:rPr lang="cs-CZ" sz="1600" i="1" dirty="0" smtClean="0">
                <a:solidFill>
                  <a:srgbClr val="00ADEA"/>
                </a:solidFill>
              </a:rPr>
              <a:t>. </a:t>
            </a:r>
            <a:r>
              <a:rPr lang="cs-CZ" sz="1600" i="1" dirty="0">
                <a:solidFill>
                  <a:srgbClr val="00ADEA"/>
                </a:solidFill>
              </a:rPr>
              <a:t>Prahy, primátorům statutárních měst a </a:t>
            </a:r>
            <a:r>
              <a:rPr lang="cs-CZ" sz="1600" i="1" dirty="0" smtClean="0">
                <a:solidFill>
                  <a:srgbClr val="00ADEA"/>
                </a:solidFill>
              </a:rPr>
              <a:t>starostům ORP</a:t>
            </a:r>
            <a:r>
              <a:rPr lang="cs-CZ" sz="1600" dirty="0" smtClean="0">
                <a:solidFill>
                  <a:srgbClr val="00ADEA"/>
                </a:solidFill>
              </a:rPr>
              <a:t>) </a:t>
            </a:r>
            <a:endParaRPr lang="cs-CZ" sz="1600" i="1" dirty="0" smtClean="0">
              <a:solidFill>
                <a:srgbClr val="00ADEA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 algn="just" hangingPunct="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"/>
            </a:pPr>
            <a:r>
              <a:rPr lang="cs-CZ" sz="1600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zabezpečit a koordinovat plnění Strategie </a:t>
            </a:r>
            <a:r>
              <a:rPr lang="cs-CZ" sz="1600" i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(ministr </a:t>
            </a:r>
            <a:r>
              <a:rPr lang="cs-CZ" sz="1600" i="1" dirty="0" smtClean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dopravy)</a:t>
            </a:r>
            <a:endParaRPr lang="cs-CZ" sz="1600" dirty="0" smtClean="0">
              <a:solidFill>
                <a:srgbClr val="00ADEA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 hangingPunct="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"/>
            </a:pPr>
            <a:r>
              <a:rPr lang="cs-CZ" sz="1600" dirty="0" smtClean="0">
                <a:solidFill>
                  <a:srgbClr val="EC0C5F"/>
                </a:solidFill>
              </a:rPr>
              <a:t>informovat </a:t>
            </a:r>
            <a:r>
              <a:rPr lang="cs-CZ" sz="1600" dirty="0">
                <a:solidFill>
                  <a:srgbClr val="EC0C5F"/>
                </a:solidFill>
              </a:rPr>
              <a:t>vládu vždy do 30. června následujícího roku o plnění strategických cílů a ukazatelů Strategie za uplynulý </a:t>
            </a:r>
            <a:r>
              <a:rPr lang="cs-CZ" sz="1600" dirty="0" smtClean="0">
                <a:solidFill>
                  <a:srgbClr val="EC0C5F"/>
                </a:solidFill>
              </a:rPr>
              <a:t>rok</a:t>
            </a:r>
            <a:r>
              <a:rPr lang="cs-CZ" sz="1600" dirty="0" smtClean="0">
                <a:solidFill>
                  <a:srgbClr val="00ADEA"/>
                </a:solidFill>
              </a:rPr>
              <a:t> </a:t>
            </a:r>
            <a:r>
              <a:rPr lang="cs-CZ" sz="1600" i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(ministr dopravy</a:t>
            </a:r>
            <a:r>
              <a:rPr lang="cs-CZ" sz="1600" i="1" dirty="0" smtClean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cs-CZ" sz="1600" dirty="0">
              <a:solidFill>
                <a:srgbClr val="00ADEA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"/>
            </a:pPr>
            <a:r>
              <a:rPr lang="cs-CZ" sz="1600" b="1" dirty="0" smtClean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navrhnout</a:t>
            </a:r>
            <a:r>
              <a:rPr lang="cs-CZ" sz="1600" b="1" dirty="0" smtClean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cs-CZ" sz="1600" b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ministru dopravy </a:t>
            </a:r>
            <a:r>
              <a:rPr lang="cs-CZ" sz="1600" b="1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do 30. června 2022 opatření </a:t>
            </a:r>
            <a:r>
              <a:rPr lang="cs-CZ" sz="1600" b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Akčního plánu Strategie na období 2023-2024 </a:t>
            </a:r>
            <a:r>
              <a:rPr lang="cs-CZ" sz="1600" i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(ministři vnitra, zdravotnictví, obrany a školství)</a:t>
            </a:r>
            <a:endParaRPr lang="cs-CZ" sz="1600" dirty="0">
              <a:solidFill>
                <a:srgbClr val="00ADEA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"/>
            </a:pPr>
            <a:r>
              <a:rPr lang="cs-CZ" sz="1600" b="1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informovat ministra dopravy do 30. listopadu 2022 o plnění Akčního plánu </a:t>
            </a:r>
            <a:r>
              <a:rPr lang="cs-CZ" sz="1600" b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Strategie na období 2021-2022 </a:t>
            </a:r>
            <a:r>
              <a:rPr lang="cs-CZ" sz="1600" b="1" i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cs-CZ" sz="1600" i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ministři vnitra, zdravotnictví, obrany a školství)</a:t>
            </a:r>
            <a:endParaRPr lang="cs-CZ" sz="1600" dirty="0">
              <a:solidFill>
                <a:srgbClr val="00ADEA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"/>
            </a:pPr>
            <a:r>
              <a:rPr lang="cs-CZ" sz="1600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předložit vládě k projednání </a:t>
            </a:r>
            <a:r>
              <a:rPr lang="cs-CZ" sz="1600" b="1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do 31. ledna 2023 vyhodnocení plnění Akčního plánu </a:t>
            </a:r>
            <a:r>
              <a:rPr lang="cs-CZ" sz="1600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Strategie na období 2021-2022 a </a:t>
            </a:r>
            <a:r>
              <a:rPr lang="cs-CZ" sz="1600" b="1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návrh Akčn</a:t>
            </a:r>
            <a:r>
              <a:rPr lang="cs-CZ" b="1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ího plánu </a:t>
            </a:r>
            <a:r>
              <a:rPr lang="cs-CZ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Strategie na období </a:t>
            </a:r>
            <a:r>
              <a:rPr lang="cs-CZ" b="1" dirty="0">
                <a:solidFill>
                  <a:srgbClr val="EC0C5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2023-2024</a:t>
            </a:r>
            <a:r>
              <a:rPr lang="cs-CZ" b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cs-CZ" i="1" dirty="0">
                <a:solidFill>
                  <a:srgbClr val="00ADEA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(ministr dopravy)</a:t>
            </a:r>
            <a:endParaRPr lang="cs-CZ" dirty="0">
              <a:solidFill>
                <a:srgbClr val="00ADEA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454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200" b="1" dirty="0">
                <a:solidFill>
                  <a:schemeClr val="bg1"/>
                </a:solidFill>
              </a:rPr>
              <a:t>Strategické cíle 2021-2030</a:t>
            </a:r>
            <a:endParaRPr lang="cs-CZ" sz="3200" dirty="0">
              <a:solidFill>
                <a:schemeClr val="bg1"/>
              </a:solidFill>
            </a:endParaRPr>
          </a:p>
        </p:txBody>
      </p:sp>
      <p:sp>
        <p:nvSpPr>
          <p:cNvPr id="14" name="Zástupný symbol pro obsah 10"/>
          <p:cNvSpPr>
            <a:spLocks noGrp="1"/>
          </p:cNvSpPr>
          <p:nvPr>
            <p:ph idx="1"/>
          </p:nvPr>
        </p:nvSpPr>
        <p:spPr>
          <a:xfrm>
            <a:off x="407368" y="1268760"/>
            <a:ext cx="3270796" cy="516983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cs-CZ" sz="1800" b="1" dirty="0">
                <a:solidFill>
                  <a:srgbClr val="EC0C5F"/>
                </a:solidFill>
              </a:rPr>
              <a:t>Cíle totožné s EU</a:t>
            </a:r>
            <a:r>
              <a:rPr lang="cs-CZ" sz="1800" dirty="0">
                <a:solidFill>
                  <a:srgbClr val="00B0F0"/>
                </a:solidFill>
              </a:rPr>
              <a:t>, do roku 2030 usmrceno a těžce zraněno o 50 % méně osob oproti výchozímu </a:t>
            </a:r>
            <a:r>
              <a:rPr lang="cs-CZ" sz="1800" dirty="0" smtClean="0">
                <a:solidFill>
                  <a:srgbClr val="00B0F0"/>
                </a:solidFill>
              </a:rPr>
              <a:t>stavu</a:t>
            </a:r>
            <a:endParaRPr lang="cs-CZ" sz="1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cs-CZ" sz="1800" dirty="0" smtClean="0">
                <a:solidFill>
                  <a:srgbClr val="00B0F0"/>
                </a:solidFill>
              </a:rPr>
              <a:t>vzhledem k vlivu COVID-19 nebude </a:t>
            </a:r>
            <a:r>
              <a:rPr lang="cs-CZ" sz="1800" b="1" dirty="0" smtClean="0">
                <a:solidFill>
                  <a:srgbClr val="EC0C5F"/>
                </a:solidFill>
              </a:rPr>
              <a:t>výchozím stavem </a:t>
            </a:r>
            <a:r>
              <a:rPr lang="cs-CZ" sz="1800" dirty="0" smtClean="0">
                <a:solidFill>
                  <a:srgbClr val="00B0F0"/>
                </a:solidFill>
              </a:rPr>
              <a:t>počet úmrtí v roce 2020, ale </a:t>
            </a:r>
            <a:r>
              <a:rPr lang="cs-CZ" sz="1800" b="1" dirty="0" smtClean="0">
                <a:solidFill>
                  <a:srgbClr val="EC0C5F"/>
                </a:solidFill>
              </a:rPr>
              <a:t>2019 nebo průměr 2017-19</a:t>
            </a:r>
            <a:endParaRPr lang="cs-CZ" sz="1800" i="1" dirty="0" smtClean="0"/>
          </a:p>
          <a:p>
            <a:pPr>
              <a:lnSpc>
                <a:spcPct val="150000"/>
              </a:lnSpc>
            </a:pPr>
            <a:r>
              <a:rPr lang="cs-CZ" sz="1800" dirty="0">
                <a:solidFill>
                  <a:srgbClr val="00ADEA"/>
                </a:solidFill>
              </a:rPr>
              <a:t>p</a:t>
            </a:r>
            <a:r>
              <a:rPr lang="cs-CZ" sz="1800" dirty="0" smtClean="0">
                <a:solidFill>
                  <a:srgbClr val="00ADEA"/>
                </a:solidFill>
              </a:rPr>
              <a:t>ředpoklad pro</a:t>
            </a:r>
            <a:r>
              <a:rPr lang="cs-CZ" sz="1800" b="1" dirty="0" smtClean="0">
                <a:solidFill>
                  <a:srgbClr val="EC0C5F"/>
                </a:solidFill>
              </a:rPr>
              <a:t> 2021 = méně než 502 úmrtí, </a:t>
            </a:r>
            <a:r>
              <a:rPr lang="cs-CZ" sz="1800" dirty="0" smtClean="0">
                <a:solidFill>
                  <a:srgbClr val="00ADEA"/>
                </a:solidFill>
              </a:rPr>
              <a:t>zlepšení ale nesmí vyplývat jen z COVID</a:t>
            </a:r>
            <a:endParaRPr lang="cs-CZ" sz="1800" dirty="0">
              <a:solidFill>
                <a:srgbClr val="00ADEA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685682CB-1E4A-48F4-AE6C-2E42751D9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8164" y="1356217"/>
            <a:ext cx="8449865" cy="495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15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200" b="1" dirty="0">
                <a:solidFill>
                  <a:schemeClr val="bg1"/>
                </a:solidFill>
              </a:rPr>
              <a:t>Srovnání jednotlivých dekád v ČR </a:t>
            </a:r>
            <a:r>
              <a:rPr lang="cs-CZ" sz="3200" dirty="0">
                <a:solidFill>
                  <a:schemeClr val="bg1"/>
                </a:solidFill>
              </a:rPr>
              <a:t>(období 1991-2030)</a:t>
            </a:r>
          </a:p>
        </p:txBody>
      </p:sp>
      <p:sp>
        <p:nvSpPr>
          <p:cNvPr id="14" name="Zástupný symbol pro obsah 10"/>
          <p:cNvSpPr>
            <a:spLocks noGrp="1"/>
          </p:cNvSpPr>
          <p:nvPr>
            <p:ph idx="1"/>
          </p:nvPr>
        </p:nvSpPr>
        <p:spPr>
          <a:xfrm>
            <a:off x="407368" y="1455275"/>
            <a:ext cx="3600400" cy="485404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cs-CZ" sz="1800" dirty="0">
                <a:solidFill>
                  <a:srgbClr val="00B0F0"/>
                </a:solidFill>
              </a:rPr>
              <a:t>V období 2011-2020 bylo na pozemních komunikacích </a:t>
            </a:r>
            <a:br>
              <a:rPr lang="cs-CZ" sz="1800" dirty="0">
                <a:solidFill>
                  <a:srgbClr val="00B0F0"/>
                </a:solidFill>
              </a:rPr>
            </a:br>
            <a:r>
              <a:rPr lang="cs-CZ" sz="1800" dirty="0">
                <a:solidFill>
                  <a:srgbClr val="00B0F0"/>
                </a:solidFill>
              </a:rPr>
              <a:t>v důsledku dopravních nehod usmrceno 5 879 a těžce zraněno 25 463 osob</a:t>
            </a:r>
          </a:p>
          <a:p>
            <a:pPr>
              <a:lnSpc>
                <a:spcPct val="150000"/>
              </a:lnSpc>
            </a:pPr>
            <a:r>
              <a:rPr lang="cs-CZ" sz="1800" dirty="0">
                <a:solidFill>
                  <a:srgbClr val="00B0F0"/>
                </a:solidFill>
              </a:rPr>
              <a:t>Oproti předchozí dekádě</a:t>
            </a:r>
            <a:br>
              <a:rPr lang="cs-CZ" sz="1800" dirty="0">
                <a:solidFill>
                  <a:srgbClr val="00B0F0"/>
                </a:solidFill>
              </a:rPr>
            </a:br>
            <a:r>
              <a:rPr lang="cs-CZ" sz="1800" dirty="0">
                <a:solidFill>
                  <a:srgbClr val="00B0F0"/>
                </a:solidFill>
              </a:rPr>
              <a:t>o 46 % méně usmrcených </a:t>
            </a:r>
            <a:br>
              <a:rPr lang="cs-CZ" sz="1800" dirty="0">
                <a:solidFill>
                  <a:srgbClr val="00B0F0"/>
                </a:solidFill>
              </a:rPr>
            </a:br>
            <a:r>
              <a:rPr lang="cs-CZ" sz="1800" dirty="0">
                <a:solidFill>
                  <a:srgbClr val="00B0F0"/>
                </a:solidFill>
              </a:rPr>
              <a:t>a o 42 % méně těžce zraněných</a:t>
            </a:r>
          </a:p>
          <a:p>
            <a:pPr>
              <a:lnSpc>
                <a:spcPct val="150000"/>
              </a:lnSpc>
            </a:pPr>
            <a:r>
              <a:rPr lang="cs-CZ" sz="1800" b="1" dirty="0">
                <a:solidFill>
                  <a:srgbClr val="EC0C5F"/>
                </a:solidFill>
              </a:rPr>
              <a:t>Předpoklad pro období 2021-2030 vychází ze strategických cílů Strategie pro dané období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8B86A246-87C2-4050-9D4F-3808E572C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168" y="1166748"/>
            <a:ext cx="8133505" cy="530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10399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pt-BR" sz="3200" b="1" dirty="0">
                <a:solidFill>
                  <a:schemeClr val="bg1"/>
                </a:solidFill>
              </a:rPr>
              <a:t>Rozdíl 2011-2020 vs. 2001-2010 </a:t>
            </a:r>
            <a:r>
              <a:rPr lang="pt-BR" sz="3200" dirty="0">
                <a:solidFill>
                  <a:schemeClr val="bg1"/>
                </a:solidFill>
              </a:rPr>
              <a:t>(ČR -45,8 %, resp. -41,6 %)</a:t>
            </a:r>
          </a:p>
        </p:txBody>
      </p:sp>
      <p:pic>
        <p:nvPicPr>
          <p:cNvPr id="15" name="Obrázek 14" descr="Obsah obrázku mapa&#10;&#10;Popis byl vytvořen automaticky">
            <a:extLst>
              <a:ext uri="{FF2B5EF4-FFF2-40B4-BE49-F238E27FC236}">
                <a16:creationId xmlns:a16="http://schemas.microsoft.com/office/drawing/2014/main" id="{8DC3E1FD-6196-4A3D-B677-C0813104A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1" y="1276641"/>
            <a:ext cx="7437401" cy="5014494"/>
          </a:xfrm>
          <a:prstGeom prst="rect">
            <a:avLst/>
          </a:prstGeom>
        </p:spPr>
      </p:pic>
      <p:pic>
        <p:nvPicPr>
          <p:cNvPr id="16" name="Obrázek 15" descr="Obsah obrázku mapa&#10;&#10;Popis byl vytvořen automaticky">
            <a:extLst>
              <a:ext uri="{FF2B5EF4-FFF2-40B4-BE49-F238E27FC236}">
                <a16:creationId xmlns:a16="http://schemas.microsoft.com/office/drawing/2014/main" id="{57E580CD-5103-480A-BEA7-DC4661045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128" y="1690018"/>
            <a:ext cx="4943873" cy="326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4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3200" b="1" dirty="0">
                <a:solidFill>
                  <a:schemeClr val="bg1"/>
                </a:solidFill>
              </a:rPr>
              <a:t>Provázanost v jednotlivých úrovních</a:t>
            </a:r>
          </a:p>
        </p:txBody>
      </p:sp>
      <p:sp>
        <p:nvSpPr>
          <p:cNvPr id="14" name="Zástupný symbol pro obsah 10"/>
          <p:cNvSpPr>
            <a:spLocks noGrp="1"/>
          </p:cNvSpPr>
          <p:nvPr>
            <p:ph idx="1"/>
          </p:nvPr>
        </p:nvSpPr>
        <p:spPr>
          <a:xfrm>
            <a:off x="407368" y="1455275"/>
            <a:ext cx="4752528" cy="485404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2400" b="1" dirty="0">
                <a:solidFill>
                  <a:srgbClr val="FF0066"/>
                </a:solidFill>
              </a:rPr>
              <a:t>Klíčové je přenesení Strategie </a:t>
            </a:r>
            <a:br>
              <a:rPr lang="cs-CZ" sz="2400" b="1" dirty="0">
                <a:solidFill>
                  <a:srgbClr val="FF0066"/>
                </a:solidFill>
              </a:rPr>
            </a:br>
            <a:r>
              <a:rPr lang="cs-CZ" sz="2400" b="1" dirty="0">
                <a:solidFill>
                  <a:srgbClr val="FF0066"/>
                </a:solidFill>
              </a:rPr>
              <a:t>z národní úrovně do úrovní krajských a místních</a:t>
            </a:r>
            <a:r>
              <a:rPr lang="cs-CZ" sz="2400" dirty="0">
                <a:solidFill>
                  <a:srgbClr val="00B0F0"/>
                </a:solidFill>
              </a:rPr>
              <a:t>, kde je prostor věnovat se jednotlivým specifikům včetně konkrétních nehodových lokalit, k jejichž určení poslouží vhodná certifikovaná metoda.</a:t>
            </a:r>
          </a:p>
        </p:txBody>
      </p:sp>
      <p:pic>
        <p:nvPicPr>
          <p:cNvPr id="12" name="Obrázek 11" descr="Obsah obrázku text, scéna, silnice, směr&#10;&#10;Popis byl vytvořen automaticky">
            <a:extLst>
              <a:ext uri="{FF2B5EF4-FFF2-40B4-BE49-F238E27FC236}">
                <a16:creationId xmlns:a16="http://schemas.microsoft.com/office/drawing/2014/main" id="{5F3AF2E4-1DAD-4BE2-AA63-F5BBF8EFA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7266" y="1354099"/>
            <a:ext cx="2523960" cy="2068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D4AC1E1C-6AA7-42AF-AF57-9F27FB22D2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6269" y="2482798"/>
            <a:ext cx="5711358" cy="3688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5444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BESIP v ČR - realita</a:t>
            </a:r>
          </a:p>
        </p:txBody>
      </p:sp>
      <p:grpSp>
        <p:nvGrpSpPr>
          <p:cNvPr id="4" name="Skupina 15"/>
          <p:cNvGrpSpPr/>
          <p:nvPr/>
        </p:nvGrpSpPr>
        <p:grpSpPr>
          <a:xfrm>
            <a:off x="-9450" y="-9507"/>
            <a:ext cx="12201450" cy="1138619"/>
            <a:chOff x="0" y="323561"/>
            <a:chExt cx="12201450" cy="1089215"/>
          </a:xfrm>
        </p:grpSpPr>
        <p:grpSp>
          <p:nvGrpSpPr>
            <p:cNvPr id="5" name="Skupina 11"/>
            <p:cNvGrpSpPr/>
            <p:nvPr/>
          </p:nvGrpSpPr>
          <p:grpSpPr>
            <a:xfrm>
              <a:off x="0" y="323561"/>
              <a:ext cx="12201450" cy="1089215"/>
              <a:chOff x="0" y="152201"/>
              <a:chExt cx="12201450" cy="1089215"/>
            </a:xfrm>
          </p:grpSpPr>
          <p:sp>
            <p:nvSpPr>
              <p:cNvPr id="7" name="Obdélník 3"/>
              <p:cNvSpPr/>
              <p:nvPr/>
            </p:nvSpPr>
            <p:spPr>
              <a:xfrm>
                <a:off x="0" y="161296"/>
                <a:ext cx="12201450" cy="1080120"/>
              </a:xfrm>
              <a:prstGeom prst="rect">
                <a:avLst/>
              </a:prstGeom>
              <a:solidFill>
                <a:srgbClr val="00A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cs-CZ" sz="2800" b="1" dirty="0"/>
              </a:p>
            </p:txBody>
          </p:sp>
          <p:sp>
            <p:nvSpPr>
              <p:cNvPr id="8" name="Obdélník 7"/>
              <p:cNvSpPr/>
              <p:nvPr/>
            </p:nvSpPr>
            <p:spPr>
              <a:xfrm>
                <a:off x="10340264" y="152201"/>
                <a:ext cx="1266191" cy="10797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pic>
          <p:nvPicPr>
            <p:cNvPr id="6" name="Obrázek 5" descr="BESIP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8590" y="368659"/>
              <a:ext cx="1129537" cy="1008112"/>
            </a:xfrm>
            <a:prstGeom prst="rect">
              <a:avLst/>
            </a:prstGeom>
          </p:spPr>
        </p:pic>
      </p:grpSp>
      <p:sp>
        <p:nvSpPr>
          <p:cNvPr id="9" name="Obdélník 8"/>
          <p:cNvSpPr/>
          <p:nvPr/>
        </p:nvSpPr>
        <p:spPr>
          <a:xfrm>
            <a:off x="0" y="6497960"/>
            <a:ext cx="12192000" cy="360040"/>
          </a:xfrm>
          <a:prstGeom prst="rect">
            <a:avLst/>
          </a:prstGeom>
          <a:solidFill>
            <a:srgbClr val="00A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facebook.com/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twitter.com/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youtube.com/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instagram.com/</a:t>
            </a:r>
            <a:r>
              <a:rPr lang="cs-CZ" b="1" dirty="0" err="1">
                <a:solidFill>
                  <a:schemeClr val="bg1"/>
                </a:solidFill>
              </a:rPr>
              <a:t>ibesip</a:t>
            </a:r>
            <a:r>
              <a:rPr lang="cs-CZ" dirty="0">
                <a:solidFill>
                  <a:schemeClr val="bg1"/>
                </a:solidFill>
              </a:rPr>
              <a:t>          www.</a:t>
            </a:r>
            <a:r>
              <a:rPr lang="cs-CZ" b="1" dirty="0">
                <a:solidFill>
                  <a:schemeClr val="bg1"/>
                </a:solidFill>
              </a:rPr>
              <a:t>ibesip.cz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-1" y="274638"/>
            <a:ext cx="9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it-IT" sz="3200" b="1" dirty="0">
                <a:solidFill>
                  <a:schemeClr val="bg1"/>
                </a:solidFill>
              </a:rPr>
              <a:t>Certifikované metodiky pro místní strategie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3C20DCC2-AD6C-4604-B2C6-CF78231C7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56" y="1305720"/>
            <a:ext cx="5415136" cy="4989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AAF3E68C-E393-43A9-A4E5-57DAC47AB7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2586" y="1263425"/>
            <a:ext cx="3605401" cy="4989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442515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