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447" r:id="rId5"/>
    <p:sldId id="484" r:id="rId6"/>
    <p:sldId id="481" r:id="rId7"/>
    <p:sldId id="472" r:id="rId8"/>
    <p:sldId id="448" r:id="rId9"/>
    <p:sldId id="451" r:id="rId10"/>
    <p:sldId id="473" r:id="rId11"/>
    <p:sldId id="454" r:id="rId12"/>
    <p:sldId id="477" r:id="rId13"/>
    <p:sldId id="478" r:id="rId14"/>
    <p:sldId id="479" r:id="rId15"/>
    <p:sldId id="474" r:id="rId16"/>
    <p:sldId id="482" r:id="rId17"/>
    <p:sldId id="487" r:id="rId18"/>
    <p:sldId id="488" r:id="rId19"/>
    <p:sldId id="489" r:id="rId20"/>
    <p:sldId id="490" r:id="rId21"/>
    <p:sldId id="491" r:id="rId22"/>
    <p:sldId id="492" r:id="rId23"/>
    <p:sldId id="493" r:id="rId24"/>
    <p:sldId id="494" r:id="rId25"/>
    <p:sldId id="500" r:id="rId26"/>
    <p:sldId id="495" r:id="rId27"/>
    <p:sldId id="501" r:id="rId28"/>
    <p:sldId id="496" r:id="rId29"/>
    <p:sldId id="502" r:id="rId30"/>
    <p:sldId id="503" r:id="rId31"/>
    <p:sldId id="497" r:id="rId32"/>
    <p:sldId id="471" r:id="rId33"/>
    <p:sldId id="452" r:id="rId34"/>
  </p:sldIdLst>
  <p:sldSz cx="9144000" cy="6858000" type="screen4x3"/>
  <p:notesSz cx="6797675" cy="9926638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F0D"/>
    <a:srgbClr val="B1BACB"/>
    <a:srgbClr val="000000"/>
    <a:srgbClr val="9AA6BC"/>
    <a:srgbClr val="F8F8F8"/>
    <a:srgbClr val="F6F6F6"/>
    <a:srgbClr val="FAFAFA"/>
    <a:srgbClr val="5E6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Střední styl 1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5" autoAdjust="0"/>
    <p:restoredTop sz="87449" autoAdjust="0"/>
  </p:normalViewPr>
  <p:slideViewPr>
    <p:cSldViewPr>
      <p:cViewPr varScale="1">
        <p:scale>
          <a:sx n="90" d="100"/>
          <a:sy n="90" d="100"/>
        </p:scale>
        <p:origin x="1824" y="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FB834DC-C674-4751-80FA-84CD232EAF7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C71572-67AE-4D25-87C1-2E74516182E2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VIZE</a:t>
          </a:r>
        </a:p>
      </dgm:t>
    </dgm:pt>
    <dgm:pt modelId="{C84BDA15-EBAC-4426-AE20-A6A04697F54B}" type="parTrans" cxnId="{962F1B4C-4FBD-4440-9277-26F0B3B4F792}">
      <dgm:prSet/>
      <dgm:spPr/>
      <dgm:t>
        <a:bodyPr/>
        <a:lstStyle/>
        <a:p>
          <a:endParaRPr lang="cs-CZ"/>
        </a:p>
      </dgm:t>
    </dgm:pt>
    <dgm:pt modelId="{A71C2F6F-B081-4023-AD0C-32AF4EA66107}" type="sibTrans" cxnId="{962F1B4C-4FBD-4440-9277-26F0B3B4F792}">
      <dgm:prSet/>
      <dgm:spPr/>
      <dgm:t>
        <a:bodyPr/>
        <a:lstStyle/>
        <a:p>
          <a:endParaRPr lang="cs-CZ"/>
        </a:p>
      </dgm:t>
    </dgm:pt>
    <dgm:pt modelId="{40BEA8DE-D30E-4E05-8880-DBC811F3C528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STRATEGICKÉ CÍLE</a:t>
          </a:r>
        </a:p>
      </dgm:t>
    </dgm:pt>
    <dgm:pt modelId="{F830FE32-ECB0-4FEF-ABFC-66F29A5351F0}" type="parTrans" cxnId="{8C7303B8-0D83-44DB-B234-1796C8B1C6AF}">
      <dgm:prSet/>
      <dgm:spPr/>
      <dgm:t>
        <a:bodyPr/>
        <a:lstStyle/>
        <a:p>
          <a:endParaRPr lang="cs-CZ"/>
        </a:p>
      </dgm:t>
    </dgm:pt>
    <dgm:pt modelId="{1D995975-71F2-4230-AD22-69D593A797A8}" type="sibTrans" cxnId="{8C7303B8-0D83-44DB-B234-1796C8B1C6AF}">
      <dgm:prSet/>
      <dgm:spPr/>
      <dgm:t>
        <a:bodyPr/>
        <a:lstStyle/>
        <a:p>
          <a:endParaRPr lang="cs-CZ"/>
        </a:p>
      </dgm:t>
    </dgm:pt>
    <dgm:pt modelId="{4859B50C-271E-4CAB-ADD0-B1694DFF7E27}">
      <dgm:prSet phldrT="[Text]"/>
      <dgm:spPr>
        <a:solidFill>
          <a:srgbClr val="FF6F0D"/>
        </a:solidFill>
      </dgm:spPr>
      <dgm:t>
        <a:bodyPr/>
        <a:lstStyle/>
        <a:p>
          <a:r>
            <a:rPr lang="cs-CZ" dirty="0"/>
            <a:t>NÁPRAVNÁ OPATŘENÍ</a:t>
          </a:r>
        </a:p>
      </dgm:t>
    </dgm:pt>
    <dgm:pt modelId="{74C0D56D-D97B-46AB-9E0A-C2C31A615449}" type="parTrans" cxnId="{ABF1A6E7-E5DC-427F-B970-39A560686C8A}">
      <dgm:prSet/>
      <dgm:spPr/>
      <dgm:t>
        <a:bodyPr/>
        <a:lstStyle/>
        <a:p>
          <a:endParaRPr lang="cs-CZ"/>
        </a:p>
      </dgm:t>
    </dgm:pt>
    <dgm:pt modelId="{7C3FAF32-AF59-4398-B4AF-035D2B5566CF}" type="sibTrans" cxnId="{ABF1A6E7-E5DC-427F-B970-39A560686C8A}">
      <dgm:prSet/>
      <dgm:spPr/>
      <dgm:t>
        <a:bodyPr/>
        <a:lstStyle/>
        <a:p>
          <a:endParaRPr lang="cs-CZ"/>
        </a:p>
      </dgm:t>
    </dgm:pt>
    <dgm:pt modelId="{747E0C38-BDC0-4D92-9A22-A1519B7EB9EC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AKTIVITY</a:t>
          </a:r>
        </a:p>
      </dgm:t>
    </dgm:pt>
    <dgm:pt modelId="{C1DB6C83-E465-4136-9390-B4D803ADC806}" type="parTrans" cxnId="{BF2CFCAA-E7B6-434B-AD7A-E3D56AEF451B}">
      <dgm:prSet/>
      <dgm:spPr/>
      <dgm:t>
        <a:bodyPr/>
        <a:lstStyle/>
        <a:p>
          <a:endParaRPr lang="cs-CZ"/>
        </a:p>
      </dgm:t>
    </dgm:pt>
    <dgm:pt modelId="{D8ECD125-3FA4-4FDC-AFC6-C95032F12065}" type="sibTrans" cxnId="{BF2CFCAA-E7B6-434B-AD7A-E3D56AEF451B}">
      <dgm:prSet/>
      <dgm:spPr/>
      <dgm:t>
        <a:bodyPr/>
        <a:lstStyle/>
        <a:p>
          <a:endParaRPr lang="cs-CZ"/>
        </a:p>
      </dgm:t>
    </dgm:pt>
    <dgm:pt modelId="{E43AB101-01B6-4431-B333-D5F1878B0BCE}">
      <dgm:prSet phldrT="[Text]"/>
      <dgm:spPr>
        <a:solidFill>
          <a:srgbClr val="B1BACB"/>
        </a:solidFill>
      </dgm:spPr>
      <dgm:t>
        <a:bodyPr/>
        <a:lstStyle/>
        <a:p>
          <a:r>
            <a:rPr lang="cs-CZ" dirty="0"/>
            <a:t>DÍLČÍ CÍLE</a:t>
          </a:r>
        </a:p>
      </dgm:t>
    </dgm:pt>
    <dgm:pt modelId="{CC3A9D7D-C948-4929-8F83-ABEB65890749}" type="parTrans" cxnId="{5D4FD96A-ED92-4CA6-8E8D-799FF4DB8829}">
      <dgm:prSet/>
      <dgm:spPr/>
      <dgm:t>
        <a:bodyPr/>
        <a:lstStyle/>
        <a:p>
          <a:endParaRPr lang="cs-CZ"/>
        </a:p>
      </dgm:t>
    </dgm:pt>
    <dgm:pt modelId="{22C1D023-21AC-48FB-99FE-DC026CDED196}" type="sibTrans" cxnId="{5D4FD96A-ED92-4CA6-8E8D-799FF4DB8829}">
      <dgm:prSet/>
      <dgm:spPr/>
      <dgm:t>
        <a:bodyPr/>
        <a:lstStyle/>
        <a:p>
          <a:endParaRPr lang="cs-CZ"/>
        </a:p>
      </dgm:t>
    </dgm:pt>
    <dgm:pt modelId="{4E12DEBE-4B74-46FA-BD6B-51387A948A7E}" type="pres">
      <dgm:prSet presAssocID="{6FB834DC-C674-4751-80FA-84CD232EAF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9D49550-B2BA-481E-A8C2-0257A3D6DF67}" type="pres">
      <dgm:prSet presAssocID="{C1C71572-67AE-4D25-87C1-2E74516182E2}" presName="Name8" presStyleCnt="0"/>
      <dgm:spPr/>
    </dgm:pt>
    <dgm:pt modelId="{6BAF2750-A159-4892-B724-4745B7670A96}" type="pres">
      <dgm:prSet presAssocID="{C1C71572-67AE-4D25-87C1-2E74516182E2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E3DA5F-E75A-4F41-8E96-DC6B4CC3B7CE}" type="pres">
      <dgm:prSet presAssocID="{C1C71572-67AE-4D25-87C1-2E74516182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CF6376-4E54-4BFA-92A2-0DB6B0D22B5F}" type="pres">
      <dgm:prSet presAssocID="{40BEA8DE-D30E-4E05-8880-DBC811F3C528}" presName="Name8" presStyleCnt="0"/>
      <dgm:spPr/>
    </dgm:pt>
    <dgm:pt modelId="{FDCBBB1A-FE3C-4AA9-8475-FC270B5A65A6}" type="pres">
      <dgm:prSet presAssocID="{40BEA8DE-D30E-4E05-8880-DBC811F3C528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73DCE0-EC8C-4735-A23D-9F537071E14B}" type="pres">
      <dgm:prSet presAssocID="{40BEA8DE-D30E-4E05-8880-DBC811F3C52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BCC5FC-B1DE-452C-9E20-20D7CA271F15}" type="pres">
      <dgm:prSet presAssocID="{E43AB101-01B6-4431-B333-D5F1878B0BCE}" presName="Name8" presStyleCnt="0"/>
      <dgm:spPr/>
    </dgm:pt>
    <dgm:pt modelId="{366C4EE4-6750-4737-A454-06AA187462A0}" type="pres">
      <dgm:prSet presAssocID="{E43AB101-01B6-4431-B333-D5F1878B0BC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4E24BF-0991-4975-AD62-703827453F25}" type="pres">
      <dgm:prSet presAssocID="{E43AB101-01B6-4431-B333-D5F1878B0BC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78EEB1-80A2-48D3-8B41-6A5400C1BD99}" type="pres">
      <dgm:prSet presAssocID="{4859B50C-271E-4CAB-ADD0-B1694DFF7E27}" presName="Name8" presStyleCnt="0"/>
      <dgm:spPr/>
    </dgm:pt>
    <dgm:pt modelId="{C5D97772-2FBB-4E6C-9635-C4F4282BD60F}" type="pres">
      <dgm:prSet presAssocID="{4859B50C-271E-4CAB-ADD0-B1694DFF7E27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1FFCDC-BD9E-45A9-958A-EE44CCE9801D}" type="pres">
      <dgm:prSet presAssocID="{4859B50C-271E-4CAB-ADD0-B1694DFF7E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06F02-FF0C-44F5-8E09-AB5BEB5298E0}" type="pres">
      <dgm:prSet presAssocID="{747E0C38-BDC0-4D92-9A22-A1519B7EB9EC}" presName="Name8" presStyleCnt="0"/>
      <dgm:spPr/>
    </dgm:pt>
    <dgm:pt modelId="{4962C2D7-2172-49FD-9D85-472856C78A5B}" type="pres">
      <dgm:prSet presAssocID="{747E0C38-BDC0-4D92-9A22-A1519B7EB9E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090C69-EE40-4CD1-8F42-248A6BD3D53E}" type="pres">
      <dgm:prSet presAssocID="{747E0C38-BDC0-4D92-9A22-A1519B7EB9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A4BDDC8-785E-41F6-9E48-3B08EB325800}" type="presOf" srcId="{4859B50C-271E-4CAB-ADD0-B1694DFF7E27}" destId="{C5D97772-2FBB-4E6C-9635-C4F4282BD60F}" srcOrd="0" destOrd="0" presId="urn:microsoft.com/office/officeart/2005/8/layout/pyramid1"/>
    <dgm:cxn modelId="{D2D7AB34-AFF2-47D1-8C5F-027E3D3A3929}" type="presOf" srcId="{747E0C38-BDC0-4D92-9A22-A1519B7EB9EC}" destId="{15090C69-EE40-4CD1-8F42-248A6BD3D53E}" srcOrd="1" destOrd="0" presId="urn:microsoft.com/office/officeart/2005/8/layout/pyramid1"/>
    <dgm:cxn modelId="{8C7303B8-0D83-44DB-B234-1796C8B1C6AF}" srcId="{6FB834DC-C674-4751-80FA-84CD232EAF74}" destId="{40BEA8DE-D30E-4E05-8880-DBC811F3C528}" srcOrd="1" destOrd="0" parTransId="{F830FE32-ECB0-4FEF-ABFC-66F29A5351F0}" sibTransId="{1D995975-71F2-4230-AD22-69D593A797A8}"/>
    <dgm:cxn modelId="{561DA526-A5DC-4575-A201-9A3DF85D9573}" type="presOf" srcId="{4859B50C-271E-4CAB-ADD0-B1694DFF7E27}" destId="{651FFCDC-BD9E-45A9-958A-EE44CCE9801D}" srcOrd="1" destOrd="0" presId="urn:microsoft.com/office/officeart/2005/8/layout/pyramid1"/>
    <dgm:cxn modelId="{1A027E3B-B05C-4B99-8A14-2D7A9209344C}" type="presOf" srcId="{E43AB101-01B6-4431-B333-D5F1878B0BCE}" destId="{366C4EE4-6750-4737-A454-06AA187462A0}" srcOrd="0" destOrd="0" presId="urn:microsoft.com/office/officeart/2005/8/layout/pyramid1"/>
    <dgm:cxn modelId="{0A292627-2FE3-43CD-BCA8-2A578B46AB15}" type="presOf" srcId="{6FB834DC-C674-4751-80FA-84CD232EAF74}" destId="{4E12DEBE-4B74-46FA-BD6B-51387A948A7E}" srcOrd="0" destOrd="0" presId="urn:microsoft.com/office/officeart/2005/8/layout/pyramid1"/>
    <dgm:cxn modelId="{ABF1A6E7-E5DC-427F-B970-39A560686C8A}" srcId="{6FB834DC-C674-4751-80FA-84CD232EAF74}" destId="{4859B50C-271E-4CAB-ADD0-B1694DFF7E27}" srcOrd="3" destOrd="0" parTransId="{74C0D56D-D97B-46AB-9E0A-C2C31A615449}" sibTransId="{7C3FAF32-AF59-4398-B4AF-035D2B5566CF}"/>
    <dgm:cxn modelId="{A6429508-AC59-4572-A93B-44C98E8B553C}" type="presOf" srcId="{40BEA8DE-D30E-4E05-8880-DBC811F3C528}" destId="{9073DCE0-EC8C-4735-A23D-9F537071E14B}" srcOrd="1" destOrd="0" presId="urn:microsoft.com/office/officeart/2005/8/layout/pyramid1"/>
    <dgm:cxn modelId="{962F1B4C-4FBD-4440-9277-26F0B3B4F792}" srcId="{6FB834DC-C674-4751-80FA-84CD232EAF74}" destId="{C1C71572-67AE-4D25-87C1-2E74516182E2}" srcOrd="0" destOrd="0" parTransId="{C84BDA15-EBAC-4426-AE20-A6A04697F54B}" sibTransId="{A71C2F6F-B081-4023-AD0C-32AF4EA66107}"/>
    <dgm:cxn modelId="{BF2CFCAA-E7B6-434B-AD7A-E3D56AEF451B}" srcId="{6FB834DC-C674-4751-80FA-84CD232EAF74}" destId="{747E0C38-BDC0-4D92-9A22-A1519B7EB9EC}" srcOrd="4" destOrd="0" parTransId="{C1DB6C83-E465-4136-9390-B4D803ADC806}" sibTransId="{D8ECD125-3FA4-4FDC-AFC6-C95032F12065}"/>
    <dgm:cxn modelId="{F7D2922E-CD96-4523-A9E6-89FDC1585782}" type="presOf" srcId="{C1C71572-67AE-4D25-87C1-2E74516182E2}" destId="{D6E3DA5F-E75A-4F41-8E96-DC6B4CC3B7CE}" srcOrd="1" destOrd="0" presId="urn:microsoft.com/office/officeart/2005/8/layout/pyramid1"/>
    <dgm:cxn modelId="{CA5E27D5-4A6E-4E9D-8BDB-A92EA9B601D7}" type="presOf" srcId="{40BEA8DE-D30E-4E05-8880-DBC811F3C528}" destId="{FDCBBB1A-FE3C-4AA9-8475-FC270B5A65A6}" srcOrd="0" destOrd="0" presId="urn:microsoft.com/office/officeart/2005/8/layout/pyramid1"/>
    <dgm:cxn modelId="{5D4FD96A-ED92-4CA6-8E8D-799FF4DB8829}" srcId="{6FB834DC-C674-4751-80FA-84CD232EAF74}" destId="{E43AB101-01B6-4431-B333-D5F1878B0BCE}" srcOrd="2" destOrd="0" parTransId="{CC3A9D7D-C948-4929-8F83-ABEB65890749}" sibTransId="{22C1D023-21AC-48FB-99FE-DC026CDED196}"/>
    <dgm:cxn modelId="{7187C4D2-A909-49AE-BFBF-CC05CC33AD41}" type="presOf" srcId="{747E0C38-BDC0-4D92-9A22-A1519B7EB9EC}" destId="{4962C2D7-2172-49FD-9D85-472856C78A5B}" srcOrd="0" destOrd="0" presId="urn:microsoft.com/office/officeart/2005/8/layout/pyramid1"/>
    <dgm:cxn modelId="{47602BA0-041E-4414-A2FC-ABC295BAA80E}" type="presOf" srcId="{E43AB101-01B6-4431-B333-D5F1878B0BCE}" destId="{B94E24BF-0991-4975-AD62-703827453F25}" srcOrd="1" destOrd="0" presId="urn:microsoft.com/office/officeart/2005/8/layout/pyramid1"/>
    <dgm:cxn modelId="{3ED150FF-7AB0-4CD0-A8FA-441E29363AA6}" type="presOf" srcId="{C1C71572-67AE-4D25-87C1-2E74516182E2}" destId="{6BAF2750-A159-4892-B724-4745B7670A96}" srcOrd="0" destOrd="0" presId="urn:microsoft.com/office/officeart/2005/8/layout/pyramid1"/>
    <dgm:cxn modelId="{6D3B109C-40E9-4552-87C6-13EFF2072317}" type="presParOf" srcId="{4E12DEBE-4B74-46FA-BD6B-51387A948A7E}" destId="{79D49550-B2BA-481E-A8C2-0257A3D6DF67}" srcOrd="0" destOrd="0" presId="urn:microsoft.com/office/officeart/2005/8/layout/pyramid1"/>
    <dgm:cxn modelId="{EBF22205-39B3-482D-BABD-374A04A5D535}" type="presParOf" srcId="{79D49550-B2BA-481E-A8C2-0257A3D6DF67}" destId="{6BAF2750-A159-4892-B724-4745B7670A96}" srcOrd="0" destOrd="0" presId="urn:microsoft.com/office/officeart/2005/8/layout/pyramid1"/>
    <dgm:cxn modelId="{F1C258F5-8E40-4EDC-9EFB-57BECBF937F6}" type="presParOf" srcId="{79D49550-B2BA-481E-A8C2-0257A3D6DF67}" destId="{D6E3DA5F-E75A-4F41-8E96-DC6B4CC3B7CE}" srcOrd="1" destOrd="0" presId="urn:microsoft.com/office/officeart/2005/8/layout/pyramid1"/>
    <dgm:cxn modelId="{44C97B02-2AD6-4A4B-A95A-B10A92F4F009}" type="presParOf" srcId="{4E12DEBE-4B74-46FA-BD6B-51387A948A7E}" destId="{73CF6376-4E54-4BFA-92A2-0DB6B0D22B5F}" srcOrd="1" destOrd="0" presId="urn:microsoft.com/office/officeart/2005/8/layout/pyramid1"/>
    <dgm:cxn modelId="{2CCA8007-0A99-4CBE-A6AA-01C6745C21A8}" type="presParOf" srcId="{73CF6376-4E54-4BFA-92A2-0DB6B0D22B5F}" destId="{FDCBBB1A-FE3C-4AA9-8475-FC270B5A65A6}" srcOrd="0" destOrd="0" presId="urn:microsoft.com/office/officeart/2005/8/layout/pyramid1"/>
    <dgm:cxn modelId="{2084B5B0-491A-4CBC-BCDC-0D230977CFD1}" type="presParOf" srcId="{73CF6376-4E54-4BFA-92A2-0DB6B0D22B5F}" destId="{9073DCE0-EC8C-4735-A23D-9F537071E14B}" srcOrd="1" destOrd="0" presId="urn:microsoft.com/office/officeart/2005/8/layout/pyramid1"/>
    <dgm:cxn modelId="{0AC612B5-E2D4-4AF5-BB15-E44C0F69FB7B}" type="presParOf" srcId="{4E12DEBE-4B74-46FA-BD6B-51387A948A7E}" destId="{38BCC5FC-B1DE-452C-9E20-20D7CA271F15}" srcOrd="2" destOrd="0" presId="urn:microsoft.com/office/officeart/2005/8/layout/pyramid1"/>
    <dgm:cxn modelId="{87F8CB68-EE29-4D4D-B1B3-A37C091653E9}" type="presParOf" srcId="{38BCC5FC-B1DE-452C-9E20-20D7CA271F15}" destId="{366C4EE4-6750-4737-A454-06AA187462A0}" srcOrd="0" destOrd="0" presId="urn:microsoft.com/office/officeart/2005/8/layout/pyramid1"/>
    <dgm:cxn modelId="{91860D7E-5512-409F-A340-A0213F5215DA}" type="presParOf" srcId="{38BCC5FC-B1DE-452C-9E20-20D7CA271F15}" destId="{B94E24BF-0991-4975-AD62-703827453F25}" srcOrd="1" destOrd="0" presId="urn:microsoft.com/office/officeart/2005/8/layout/pyramid1"/>
    <dgm:cxn modelId="{0B036BDC-0AF7-499C-BAA7-C0A5E743E5DB}" type="presParOf" srcId="{4E12DEBE-4B74-46FA-BD6B-51387A948A7E}" destId="{4478EEB1-80A2-48D3-8B41-6A5400C1BD99}" srcOrd="3" destOrd="0" presId="urn:microsoft.com/office/officeart/2005/8/layout/pyramid1"/>
    <dgm:cxn modelId="{80E440D7-3842-4038-B4A1-160384228E34}" type="presParOf" srcId="{4478EEB1-80A2-48D3-8B41-6A5400C1BD99}" destId="{C5D97772-2FBB-4E6C-9635-C4F4282BD60F}" srcOrd="0" destOrd="0" presId="urn:microsoft.com/office/officeart/2005/8/layout/pyramid1"/>
    <dgm:cxn modelId="{C3E5DC30-2AAF-4F47-A9FC-B5F62CB498BB}" type="presParOf" srcId="{4478EEB1-80A2-48D3-8B41-6A5400C1BD99}" destId="{651FFCDC-BD9E-45A9-958A-EE44CCE9801D}" srcOrd="1" destOrd="0" presId="urn:microsoft.com/office/officeart/2005/8/layout/pyramid1"/>
    <dgm:cxn modelId="{EF7098B8-5B6F-4EDC-9D1E-45A43B74BC45}" type="presParOf" srcId="{4E12DEBE-4B74-46FA-BD6B-51387A948A7E}" destId="{D7E06F02-FF0C-44F5-8E09-AB5BEB5298E0}" srcOrd="4" destOrd="0" presId="urn:microsoft.com/office/officeart/2005/8/layout/pyramid1"/>
    <dgm:cxn modelId="{B9DE81AD-8C68-417F-AC17-28F4D0FC9F05}" type="presParOf" srcId="{D7E06F02-FF0C-44F5-8E09-AB5BEB5298E0}" destId="{4962C2D7-2172-49FD-9D85-472856C78A5B}" srcOrd="0" destOrd="0" presId="urn:microsoft.com/office/officeart/2005/8/layout/pyramid1"/>
    <dgm:cxn modelId="{1BE5DAFE-3414-48EC-BE80-ED52B758A709}" type="presParOf" srcId="{D7E06F02-FF0C-44F5-8E09-AB5BEB5298E0}" destId="{15090C69-EE40-4CD1-8F42-248A6BD3D53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F2750-A159-4892-B724-4745B7670A96}">
      <dsp:nvSpPr>
        <dsp:cNvPr id="0" name=""/>
        <dsp:cNvSpPr/>
      </dsp:nvSpPr>
      <dsp:spPr>
        <a:xfrm>
          <a:off x="633600" y="0"/>
          <a:ext cx="3167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VIZE</a:t>
          </a:r>
        </a:p>
      </dsp:txBody>
      <dsp:txXfrm>
        <a:off x="633600" y="0"/>
        <a:ext cx="316799" cy="270194"/>
      </dsp:txXfrm>
    </dsp:sp>
    <dsp:sp modelId="{FDCBBB1A-FE3C-4AA9-8475-FC270B5A65A6}">
      <dsp:nvSpPr>
        <dsp:cNvPr id="0" name=""/>
        <dsp:cNvSpPr/>
      </dsp:nvSpPr>
      <dsp:spPr>
        <a:xfrm>
          <a:off x="475200" y="270194"/>
          <a:ext cx="6335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STRATEGICKÉ CÍLE</a:t>
          </a:r>
        </a:p>
      </dsp:txBody>
      <dsp:txXfrm>
        <a:off x="586080" y="270194"/>
        <a:ext cx="411840" cy="270194"/>
      </dsp:txXfrm>
    </dsp:sp>
    <dsp:sp modelId="{366C4EE4-6750-4737-A454-06AA187462A0}">
      <dsp:nvSpPr>
        <dsp:cNvPr id="0" name=""/>
        <dsp:cNvSpPr/>
      </dsp:nvSpPr>
      <dsp:spPr>
        <a:xfrm>
          <a:off x="316800" y="540389"/>
          <a:ext cx="950400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DÍLČÍ CÍLE</a:t>
          </a:r>
        </a:p>
      </dsp:txBody>
      <dsp:txXfrm>
        <a:off x="483119" y="540389"/>
        <a:ext cx="617760" cy="270194"/>
      </dsp:txXfrm>
    </dsp:sp>
    <dsp:sp modelId="{C5D97772-2FBB-4E6C-9635-C4F4282BD60F}">
      <dsp:nvSpPr>
        <dsp:cNvPr id="0" name=""/>
        <dsp:cNvSpPr/>
      </dsp:nvSpPr>
      <dsp:spPr>
        <a:xfrm>
          <a:off x="158400" y="810583"/>
          <a:ext cx="1267199" cy="270194"/>
        </a:xfrm>
        <a:prstGeom prst="trapezoid">
          <a:avLst>
            <a:gd name="adj" fmla="val 58624"/>
          </a:avLst>
        </a:prstGeom>
        <a:solidFill>
          <a:srgbClr val="FF6F0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NÁPRAVNÁ OPATŘENÍ</a:t>
          </a:r>
        </a:p>
      </dsp:txBody>
      <dsp:txXfrm>
        <a:off x="380159" y="810583"/>
        <a:ext cx="823680" cy="270194"/>
      </dsp:txXfrm>
    </dsp:sp>
    <dsp:sp modelId="{4962C2D7-2172-49FD-9D85-472856C78A5B}">
      <dsp:nvSpPr>
        <dsp:cNvPr id="0" name=""/>
        <dsp:cNvSpPr/>
      </dsp:nvSpPr>
      <dsp:spPr>
        <a:xfrm>
          <a:off x="0" y="1080778"/>
          <a:ext cx="1583999" cy="270194"/>
        </a:xfrm>
        <a:prstGeom prst="trapezoid">
          <a:avLst>
            <a:gd name="adj" fmla="val 58624"/>
          </a:avLst>
        </a:prstGeom>
        <a:solidFill>
          <a:srgbClr val="B1BAC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" kern="1200" dirty="0"/>
            <a:t>AKTIVITY</a:t>
          </a:r>
        </a:p>
      </dsp:txBody>
      <dsp:txXfrm>
        <a:off x="277199" y="1080778"/>
        <a:ext cx="1029600" cy="270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42B9397-A0DD-4134-B198-4904FA36C7E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t" anchorCtr="0" compatLnSpc="1">
            <a:prstTxWarp prst="textNoShape">
              <a:avLst/>
            </a:prstTxWarp>
          </a:bodyPr>
          <a:lstStyle>
            <a:lvl1pPr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C79B005E-7BC1-4FC9-A22C-02635F95FDE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t" anchorCtr="0" compatLnSpc="1">
            <a:prstTxWarp prst="textNoShape">
              <a:avLst/>
            </a:prstTxWarp>
          </a:bodyPr>
          <a:lstStyle>
            <a:lvl1pPr algn="r"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8096A11C-EC10-48CF-95D9-71BCEACF7C0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b" anchorCtr="0" compatLnSpc="1">
            <a:prstTxWarp prst="textNoShape">
              <a:avLst/>
            </a:prstTxWarp>
          </a:bodyPr>
          <a:lstStyle>
            <a:lvl1pPr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DC11E21F-58FF-47D6-BCCF-D240227C816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 b="0"/>
            </a:lvl1pPr>
          </a:lstStyle>
          <a:p>
            <a:pPr>
              <a:defRPr/>
            </a:pPr>
            <a:fld id="{161C7900-4268-4CD2-8253-3294316942D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5A22A772-2941-421C-987D-E6683069EF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t" anchorCtr="0" compatLnSpc="1">
            <a:prstTxWarp prst="textNoShape">
              <a:avLst/>
            </a:prstTxWarp>
          </a:bodyPr>
          <a:lstStyle>
            <a:lvl1pPr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9E88E8A-9275-43C6-AA88-B2318A2BAAE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t" anchorCtr="0" compatLnSpc="1">
            <a:prstTxWarp prst="textNoShape">
              <a:avLst/>
            </a:prstTxWarp>
          </a:bodyPr>
          <a:lstStyle>
            <a:lvl1pPr algn="r"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146038E-755C-421B-8F72-09354EC930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7EF64A8D-3854-4599-9B8A-E6E9940050A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29702" name="Rectangle 6">
            <a:extLst>
              <a:ext uri="{FF2B5EF4-FFF2-40B4-BE49-F238E27FC236}">
                <a16:creationId xmlns:a16="http://schemas.microsoft.com/office/drawing/2014/main" id="{E738F852-8C48-4AAB-A441-C198C7D55A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b" anchorCtr="0" compatLnSpc="1">
            <a:prstTxWarp prst="textNoShape">
              <a:avLst/>
            </a:prstTxWarp>
          </a:bodyPr>
          <a:lstStyle>
            <a:lvl1pPr defTabSz="919163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9703" name="Rectangle 7">
            <a:extLst>
              <a:ext uri="{FF2B5EF4-FFF2-40B4-BE49-F238E27FC236}">
                <a16:creationId xmlns:a16="http://schemas.microsoft.com/office/drawing/2014/main" id="{C1E5E14C-CC3D-4547-9844-58619E4D26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81" tIns="45941" rIns="91881" bIns="45941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200" b="0"/>
            </a:lvl1pPr>
          </a:lstStyle>
          <a:p>
            <a:pPr>
              <a:defRPr/>
            </a:pPr>
            <a:fld id="{D0ACDE5B-0F00-496A-B12C-F960593DA2E5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4697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altLang="cs-CZ" dirty="0" smtClean="0">
              <a:latin typeface="Arial" panose="020B0604020202020204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97055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84129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0883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42300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72082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76485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47804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88840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978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19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0130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028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75507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56848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888913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2588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07494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3191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648749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530164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93640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29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89355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577336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30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99704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18603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obrázek snímku 1">
            <a:extLst>
              <a:ext uri="{FF2B5EF4-FFF2-40B4-BE49-F238E27FC236}">
                <a16:creationId xmlns:a16="http://schemas.microsoft.com/office/drawing/2014/main" id="{60E9C92E-FD6C-4D05-B738-229C4C38AD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Zástupný symbol pro poznámky 2">
            <a:extLst>
              <a:ext uri="{FF2B5EF4-FFF2-40B4-BE49-F238E27FC236}">
                <a16:creationId xmlns:a16="http://schemas.microsoft.com/office/drawing/2014/main" id="{5B97B7A0-3737-4C96-B251-913EB347DF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>
              <a:latin typeface="Arial" panose="020B0604020202020204" pitchFamily="34" charset="0"/>
            </a:endParaRPr>
          </a:p>
        </p:txBody>
      </p:sp>
      <p:sp>
        <p:nvSpPr>
          <p:cNvPr id="9220" name="Zástupný symbol pro číslo snímku 3">
            <a:extLst>
              <a:ext uri="{FF2B5EF4-FFF2-40B4-BE49-F238E27FC236}">
                <a16:creationId xmlns:a16="http://schemas.microsoft.com/office/drawing/2014/main" id="{8A3E3B0E-C208-4CBA-9291-655165F212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ED1F16F-BE9F-48B0-86DB-782A41A32398}" type="slidenum">
              <a:rPr lang="cs-CZ" altLang="cs-CZ" sz="1200" b="0" smtClean="0"/>
              <a:pPr/>
              <a:t>5</a:t>
            </a:fld>
            <a:endParaRPr lang="cs-CZ" altLang="cs-CZ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rázek snímku 1">
            <a:extLst>
              <a:ext uri="{FF2B5EF4-FFF2-40B4-BE49-F238E27FC236}">
                <a16:creationId xmlns:a16="http://schemas.microsoft.com/office/drawing/2014/main" id="{E3851872-6D2C-4773-8911-0C853D7549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Zástupný symbol pro poznámky 2">
            <a:extLst>
              <a:ext uri="{FF2B5EF4-FFF2-40B4-BE49-F238E27FC236}">
                <a16:creationId xmlns:a16="http://schemas.microsoft.com/office/drawing/2014/main" id="{27FFA75E-B3A2-42A4-8084-26103B646E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>
              <a:latin typeface="Arial" panose="020B0604020202020204" pitchFamily="34" charset="0"/>
            </a:endParaRPr>
          </a:p>
        </p:txBody>
      </p:sp>
      <p:sp>
        <p:nvSpPr>
          <p:cNvPr id="11268" name="Zástupný symbol pro číslo snímku 3">
            <a:extLst>
              <a:ext uri="{FF2B5EF4-FFF2-40B4-BE49-F238E27FC236}">
                <a16:creationId xmlns:a16="http://schemas.microsoft.com/office/drawing/2014/main" id="{0C6DA790-47D6-4406-8890-5181C25010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01F7397-E99D-47B8-924B-DFE45BA1960F}" type="slidenum">
              <a:rPr lang="cs-CZ" altLang="cs-CZ" sz="1200" b="0" smtClean="0"/>
              <a:pPr/>
              <a:t>6</a:t>
            </a:fld>
            <a:endParaRPr lang="cs-CZ" altLang="cs-CZ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2960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>
            <a:extLst>
              <a:ext uri="{FF2B5EF4-FFF2-40B4-BE49-F238E27FC236}">
                <a16:creationId xmlns:a16="http://schemas.microsoft.com/office/drawing/2014/main" id="{81000112-F145-41CA-B342-366B687669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Zástupný symbol pro poznámky 2">
            <a:extLst>
              <a:ext uri="{FF2B5EF4-FFF2-40B4-BE49-F238E27FC236}">
                <a16:creationId xmlns:a16="http://schemas.microsoft.com/office/drawing/2014/main" id="{F148250F-E4A9-4068-8D79-33E2835CC6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>
              <a:latin typeface="Arial" panose="020B0604020202020204" pitchFamily="34" charset="0"/>
            </a:endParaRPr>
          </a:p>
        </p:txBody>
      </p:sp>
      <p:sp>
        <p:nvSpPr>
          <p:cNvPr id="14340" name="Zástupný symbol pro číslo snímku 3">
            <a:extLst>
              <a:ext uri="{FF2B5EF4-FFF2-40B4-BE49-F238E27FC236}">
                <a16:creationId xmlns:a16="http://schemas.microsoft.com/office/drawing/2014/main" id="{B79BE278-492C-41ED-BFD9-C9F8146BE2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9163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D434757-C32F-4835-B01F-C0AA14C9AD06}" type="slidenum">
              <a:rPr lang="cs-CZ" altLang="cs-CZ" sz="1200" b="0" smtClean="0"/>
              <a:pPr/>
              <a:t>8</a:t>
            </a:fld>
            <a:endParaRPr lang="cs-CZ" altLang="cs-CZ" sz="1200" b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ACDE5B-0F00-496A-B12C-F960593DA2E5}" type="slidenum">
              <a:rPr lang="cs-CZ" altLang="cs-CZ" smtClean="0"/>
              <a:pPr>
                <a:defRPr/>
              </a:pPr>
              <a:t>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96897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  <p:extLst>
      <p:ext uri="{BB962C8B-B14F-4D97-AF65-F5344CB8AC3E}">
        <p14:creationId xmlns:p14="http://schemas.microsoft.com/office/powerpoint/2010/main" val="87057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434662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78613" y="1484313"/>
            <a:ext cx="1997075" cy="4392612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4213" y="1484313"/>
            <a:ext cx="5842000" cy="4392612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943339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3" y="1484313"/>
            <a:ext cx="7991475" cy="576262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684213" y="2060575"/>
            <a:ext cx="7991475" cy="3816350"/>
          </a:xfrm>
        </p:spPr>
        <p:txBody>
          <a:bodyPr/>
          <a:lstStyle/>
          <a:p>
            <a:pPr lvl="0"/>
            <a:endParaRPr lang="cs-CZ" noProof="0"/>
          </a:p>
        </p:txBody>
      </p:sp>
    </p:spTree>
    <p:extLst>
      <p:ext uri="{BB962C8B-B14F-4D97-AF65-F5344CB8AC3E}">
        <p14:creationId xmlns:p14="http://schemas.microsoft.com/office/powerpoint/2010/main" val="127174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213" y="1484313"/>
            <a:ext cx="7991475" cy="576262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684213" y="2060575"/>
            <a:ext cx="3919537" cy="381635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6150" y="2060575"/>
            <a:ext cx="3919538" cy="3816350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539706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7293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53867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4213" y="2060575"/>
            <a:ext cx="3919537" cy="3816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6150" y="2060575"/>
            <a:ext cx="3919538" cy="3816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51262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0819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951201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56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4336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602070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CA11D77-A765-42DE-A381-9FFF78539A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4313"/>
            <a:ext cx="79914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4F35DCD-A81E-4AB2-BFA6-2A6AC7B4CE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060575"/>
            <a:ext cx="79914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</p:txBody>
      </p:sp>
      <p:pic>
        <p:nvPicPr>
          <p:cNvPr id="1028" name="Picture 7" descr="hlavicka">
            <a:extLst>
              <a:ext uri="{FF2B5EF4-FFF2-40B4-BE49-F238E27FC236}">
                <a16:creationId xmlns:a16="http://schemas.microsoft.com/office/drawing/2014/main" id="{51838B30-3470-479E-90DA-CCA8504C4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66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hyperlink" Target="http://nehody.cdv.cz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4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6.png"/><Relationship Id="rId10" Type="http://schemas.microsoft.com/office/2007/relationships/diagramDrawing" Target="../diagrams/drawing3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>
            <a:extLst>
              <a:ext uri="{FF2B5EF4-FFF2-40B4-BE49-F238E27FC236}">
                <a16:creationId xmlns:a16="http://schemas.microsoft.com/office/drawing/2014/main" id="{1088B447-DBF4-4ED6-AA81-0B42F25B0F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5288" y="2636838"/>
            <a:ext cx="8353425" cy="2016125"/>
          </a:xfrm>
        </p:spPr>
        <p:txBody>
          <a:bodyPr/>
          <a:lstStyle/>
          <a:p>
            <a:pPr algn="ctr"/>
            <a:r>
              <a:rPr lang="cs-CZ" altLang="cs-CZ" sz="2800" dirty="0"/>
              <a:t>Příklad implementace krajské strategie BESIP ve Zlínském kraji</a:t>
            </a:r>
            <a:endParaRPr lang="cs-CZ" altLang="cs-CZ" sz="2800" dirty="0">
              <a:solidFill>
                <a:srgbClr val="FF7B21"/>
              </a:solidFill>
            </a:endParaRPr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30E5986D-4884-4910-9C6E-5862875E4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237288"/>
            <a:ext cx="8353425" cy="5048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cs-CZ" altLang="cs-CZ" b="0" kern="0" dirty="0" smtClean="0"/>
              <a:t>Ing. Hana Vaňková / manažerka BESIP ve Zlínském kraji</a:t>
            </a:r>
            <a:endParaRPr lang="cs-CZ" altLang="cs-CZ" b="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rázek 6">
            <a:extLst>
              <a:ext uri="{FF2B5EF4-FFF2-40B4-BE49-F238E27FC236}">
                <a16:creationId xmlns:a16="http://schemas.microsoft.com/office/drawing/2014/main" id="{DDB043F3-CE1E-4769-B6BC-652B1D36E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313"/>
            <a:ext cx="9144000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6E8A9A1-F3D9-4FD4-A4AD-242AA2FE18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8341D0B-F041-4260-9D8D-4488425341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C316D090-7D31-4CA0-A90B-E9204DAD66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36456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>
            <a:extLst>
              <a:ext uri="{FF2B5EF4-FFF2-40B4-BE49-F238E27FC236}">
                <a16:creationId xmlns:a16="http://schemas.microsoft.com/office/drawing/2014/main" id="{1728C12A-2970-46F3-9FAE-8BB39D8DA8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Akční program: nápravná opatření</a:t>
            </a:r>
          </a:p>
        </p:txBody>
      </p:sp>
      <p:sp>
        <p:nvSpPr>
          <p:cNvPr id="5123" name="Zástupný obsah 2">
            <a:extLst>
              <a:ext uri="{FF2B5EF4-FFF2-40B4-BE49-F238E27FC236}">
                <a16:creationId xmlns:a16="http://schemas.microsoft.com/office/drawing/2014/main" id="{723D28F9-5823-43C9-94A0-7FB8015D6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8135937" cy="4537075"/>
          </a:xfrm>
        </p:spPr>
        <p:txBody>
          <a:bodyPr/>
          <a:lstStyle/>
          <a:p>
            <a:pPr marL="285750" indent="-285750">
              <a:buFontTx/>
              <a:buChar char="•"/>
              <a:defRPr/>
            </a:pPr>
            <a:r>
              <a:rPr lang="cs-CZ" altLang="cs-CZ" sz="1600" dirty="0"/>
              <a:t>V souladu s Akčním programem NSBSP 2020 se opatření dělí na:</a:t>
            </a:r>
          </a:p>
          <a:p>
            <a:pPr marL="685800" lvl="1">
              <a:buFontTx/>
              <a:buChar char="•"/>
              <a:defRPr/>
            </a:pPr>
            <a:r>
              <a:rPr lang="cs-CZ" altLang="cs-CZ" sz="1600" dirty="0"/>
              <a:t>opatření </a:t>
            </a:r>
            <a:r>
              <a:rPr lang="cs-CZ" altLang="cs-CZ" sz="1600" i="1" dirty="0"/>
              <a:t>„bezpečná pozemní komunikace“</a:t>
            </a:r>
            <a:r>
              <a:rPr lang="cs-CZ" altLang="cs-CZ" sz="1600" dirty="0"/>
              <a:t> (dále </a:t>
            </a:r>
            <a:r>
              <a:rPr lang="cs-CZ" altLang="cs-CZ" sz="1600" b="1" dirty="0">
                <a:solidFill>
                  <a:srgbClr val="6E7D9E"/>
                </a:solidFill>
              </a:rPr>
              <a:t>komunikace</a:t>
            </a:r>
            <a:r>
              <a:rPr lang="cs-CZ" altLang="cs-CZ" sz="1600" dirty="0"/>
              <a:t>),</a:t>
            </a:r>
          </a:p>
          <a:p>
            <a:pPr marL="685800" lvl="1">
              <a:buFontTx/>
              <a:buChar char="•"/>
              <a:defRPr/>
            </a:pPr>
            <a:r>
              <a:rPr lang="cs-CZ" altLang="cs-CZ" sz="1600" dirty="0"/>
              <a:t>opatření </a:t>
            </a:r>
            <a:r>
              <a:rPr lang="cs-CZ" altLang="cs-CZ" sz="1600" i="1" dirty="0"/>
              <a:t>„bezpečné vozidlo“</a:t>
            </a:r>
            <a:r>
              <a:rPr lang="cs-CZ" altLang="cs-CZ" sz="1600" dirty="0"/>
              <a:t> (dále </a:t>
            </a:r>
            <a:r>
              <a:rPr lang="cs-CZ" altLang="cs-CZ" sz="1600" b="1" dirty="0">
                <a:solidFill>
                  <a:srgbClr val="B1BACB"/>
                </a:solidFill>
              </a:rPr>
              <a:t>vozidlo</a:t>
            </a:r>
            <a:r>
              <a:rPr lang="cs-CZ" altLang="cs-CZ" sz="1600" dirty="0"/>
              <a:t>),</a:t>
            </a:r>
          </a:p>
          <a:p>
            <a:pPr marL="685800" lvl="1">
              <a:buFontTx/>
              <a:buChar char="•"/>
              <a:defRPr/>
            </a:pPr>
            <a:r>
              <a:rPr lang="cs-CZ" altLang="cs-CZ" sz="1600" dirty="0"/>
              <a:t>opatření </a:t>
            </a:r>
            <a:r>
              <a:rPr lang="cs-CZ" altLang="cs-CZ" sz="1600" i="1" dirty="0"/>
              <a:t>„bezpečný účastník“</a:t>
            </a:r>
            <a:r>
              <a:rPr lang="cs-CZ" altLang="cs-CZ" sz="1600" dirty="0"/>
              <a:t> (dále </a:t>
            </a:r>
            <a:r>
              <a:rPr lang="cs-CZ" altLang="cs-CZ" sz="1600" b="1" dirty="0">
                <a:solidFill>
                  <a:srgbClr val="FF9933"/>
                </a:solidFill>
              </a:rPr>
              <a:t>účastník</a:t>
            </a:r>
            <a:r>
              <a:rPr lang="cs-CZ" altLang="cs-CZ" sz="1600" dirty="0"/>
              <a:t>),</a:t>
            </a:r>
          </a:p>
          <a:p>
            <a:pPr marL="685800" lvl="1">
              <a:buFontTx/>
              <a:buChar char="•"/>
              <a:defRPr/>
            </a:pPr>
            <a:r>
              <a:rPr lang="cs-CZ" altLang="cs-CZ" sz="1600" dirty="0"/>
              <a:t>opatření </a:t>
            </a:r>
            <a:r>
              <a:rPr lang="cs-CZ" altLang="cs-CZ" sz="1600" i="1" dirty="0"/>
              <a:t>„podpora realizace pro naplnění cílů Strategie BSP ZK“</a:t>
            </a:r>
            <a:r>
              <a:rPr lang="cs-CZ" altLang="cs-CZ" sz="1600" dirty="0"/>
              <a:t> (dále </a:t>
            </a:r>
            <a:r>
              <a:rPr lang="cs-CZ" altLang="cs-CZ" sz="1600" b="1" dirty="0">
                <a:solidFill>
                  <a:schemeClr val="accent1">
                    <a:lumMod val="75000"/>
                  </a:schemeClr>
                </a:solidFill>
              </a:rPr>
              <a:t>podpora</a:t>
            </a:r>
            <a:r>
              <a:rPr lang="cs-CZ" altLang="cs-CZ" sz="1600" dirty="0"/>
              <a:t>).</a:t>
            </a:r>
          </a:p>
        </p:txBody>
      </p:sp>
      <p:graphicFrame>
        <p:nvGraphicFramePr>
          <p:cNvPr id="2" name="Tabulka 2">
            <a:extLst>
              <a:ext uri="{FF2B5EF4-FFF2-40B4-BE49-F238E27FC236}">
                <a16:creationId xmlns:a16="http://schemas.microsoft.com/office/drawing/2014/main" id="{E3E5E357-8152-4E8A-9247-EAE68B8186DA}"/>
              </a:ext>
            </a:extLst>
          </p:cNvPr>
          <p:cNvGraphicFramePr>
            <a:graphicFrameLocks noGrp="1"/>
          </p:cNvGraphicFramePr>
          <p:nvPr/>
        </p:nvGraphicFramePr>
        <p:xfrm>
          <a:off x="755650" y="3751263"/>
          <a:ext cx="7632700" cy="277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24">
                <a:tc>
                  <a:txBody>
                    <a:bodyPr/>
                    <a:lstStyle/>
                    <a:p>
                      <a:r>
                        <a:rPr lang="cs-CZ" sz="1600" dirty="0"/>
                        <a:t>Komunikace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6C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600" dirty="0"/>
                        <a:t>Vozidlo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A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13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aktivity ZK jakožto správce silnic II. a III. třídy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provádění bezpečnostních inspekcí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identifikace nehodových lokalit + realizace dopravně bezpečnostních opatření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 err="1"/>
                        <a:t>nízkorychlostní</a:t>
                      </a:r>
                      <a:r>
                        <a:rPr lang="cs-CZ" sz="1400" dirty="0"/>
                        <a:t> kontrolní vážení vozidel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provádění kontroly řidičů vozidel přepravy osob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provádění kontroly řidičů vozidel nákladní dopravy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24">
                <a:tc>
                  <a:txBody>
                    <a:bodyPr/>
                    <a:lstStyle/>
                    <a:p>
                      <a:r>
                        <a:rPr lang="cs-CZ" sz="1600" b="1" dirty="0"/>
                        <a:t>Účastník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A7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600" b="1" dirty="0"/>
                        <a:t>Podpora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784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finanční podpora dopravní výchovy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financování aktivit BESIP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finanční podpora organizací, které zajišťují preventivní aktivity v oblasti BESIP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poskytování informací veřejnosti v oblasti BESIP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tvorba a implementace krajské strategie BSP</a:t>
                      </a:r>
                    </a:p>
                  </a:txBody>
                  <a:tcPr marL="91448" marR="91448" marT="45700" marB="45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40EB886-1247-42C2-9483-15D70B5A9F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>
            <a:extLst>
              <a:ext uri="{FF2B5EF4-FFF2-40B4-BE49-F238E27FC236}">
                <a16:creationId xmlns:a16="http://schemas.microsoft.com/office/drawing/2014/main" id="{ECACE8C0-3084-41AC-BB72-3AB7D51D1D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1484313"/>
            <a:ext cx="8135938" cy="576262"/>
          </a:xfrm>
        </p:spPr>
        <p:txBody>
          <a:bodyPr/>
          <a:lstStyle/>
          <a:p>
            <a:r>
              <a:rPr lang="cs-CZ" altLang="cs-CZ"/>
              <a:t>Akční program: nápravná opatření – nehodové lokality</a:t>
            </a:r>
          </a:p>
        </p:txBody>
      </p:sp>
      <p:sp>
        <p:nvSpPr>
          <p:cNvPr id="19459" name="Zástupný obsah 2">
            <a:extLst>
              <a:ext uri="{FF2B5EF4-FFF2-40B4-BE49-F238E27FC236}">
                <a16:creationId xmlns:a16="http://schemas.microsoft.com/office/drawing/2014/main" id="{BC954C58-C1AD-4829-AFD7-09447B17B7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750" y="2060575"/>
            <a:ext cx="8135938" cy="4392613"/>
          </a:xfrm>
        </p:spPr>
        <p:txBody>
          <a:bodyPr/>
          <a:lstStyle/>
          <a:p>
            <a:pPr marL="285750" indent="-285750">
              <a:spcAft>
                <a:spcPts val="1800"/>
              </a:spcAft>
              <a:buFontTx/>
              <a:buChar char="•"/>
            </a:pPr>
            <a:r>
              <a:rPr lang="cs-CZ" altLang="cs-CZ" sz="1600"/>
              <a:t>V rámci každoročního vyhodnocení plnění krajské strategie BESIP se Zlínský kraj zabývá nehodovými lokalitami – identifikuje tzv. </a:t>
            </a:r>
            <a:r>
              <a:rPr lang="cs-CZ" altLang="cs-CZ" sz="1600" b="1"/>
              <a:t>shluky dopravních nehod</a:t>
            </a:r>
            <a:r>
              <a:rPr lang="cs-CZ" altLang="cs-CZ" sz="1600"/>
              <a:t>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Na základě vytipovaných</a:t>
            </a:r>
            <a:br>
              <a:rPr lang="cs-CZ" altLang="cs-CZ" sz="1600"/>
            </a:br>
            <a:r>
              <a:rPr lang="cs-CZ" altLang="cs-CZ" sz="1600"/>
              <a:t>shluků dopravních nehod</a:t>
            </a:r>
            <a:br>
              <a:rPr lang="cs-CZ" altLang="cs-CZ" sz="1600"/>
            </a:br>
            <a:r>
              <a:rPr lang="cs-CZ" altLang="cs-CZ" sz="1600"/>
              <a:t>iniciuje KÚ jednání</a:t>
            </a:r>
            <a:br>
              <a:rPr lang="cs-CZ" altLang="cs-CZ" sz="1600"/>
            </a:br>
            <a:r>
              <a:rPr lang="cs-CZ" altLang="cs-CZ" sz="1600"/>
              <a:t>se správci komunikací</a:t>
            </a:r>
            <a:br>
              <a:rPr lang="cs-CZ" altLang="cs-CZ" sz="1600"/>
            </a:br>
            <a:r>
              <a:rPr lang="cs-CZ" altLang="cs-CZ" sz="1600"/>
              <a:t>s cílem řešení nehodových</a:t>
            </a:r>
            <a:br>
              <a:rPr lang="cs-CZ" altLang="cs-CZ" sz="1600"/>
            </a:br>
            <a:r>
              <a:rPr lang="cs-CZ" altLang="cs-CZ" sz="1600"/>
              <a:t>lokalit (minimálně</a:t>
            </a:r>
            <a:br>
              <a:rPr lang="cs-CZ" altLang="cs-CZ" sz="1600"/>
            </a:br>
            <a:r>
              <a:rPr lang="cs-CZ" altLang="cs-CZ" sz="1600"/>
              <a:t>nízkonákladová opatření).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Návazně na schůzky</a:t>
            </a:r>
            <a:br>
              <a:rPr lang="cs-CZ" altLang="cs-CZ" sz="1600"/>
            </a:br>
            <a:r>
              <a:rPr lang="cs-CZ" altLang="cs-CZ" sz="1600"/>
              <a:t>se správci probíhá</a:t>
            </a:r>
            <a:br>
              <a:rPr lang="cs-CZ" altLang="cs-CZ" sz="1600"/>
            </a:br>
            <a:r>
              <a:rPr lang="cs-CZ" altLang="cs-CZ" sz="1600"/>
              <a:t>monitoring řešení</a:t>
            </a:r>
            <a:br>
              <a:rPr lang="cs-CZ" altLang="cs-CZ" sz="1600"/>
            </a:br>
            <a:r>
              <a:rPr lang="cs-CZ" altLang="cs-CZ" sz="1600"/>
              <a:t>nehodové lokality.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1359AC8-351D-4276-9D3E-134AE21FF5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461" name="Obrázek 6">
            <a:extLst>
              <a:ext uri="{FF2B5EF4-FFF2-40B4-BE49-F238E27FC236}">
                <a16:creationId xmlns:a16="http://schemas.microsoft.com/office/drawing/2014/main" id="{4DC09952-3F27-4573-9F05-638C67C90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827338"/>
            <a:ext cx="4895850" cy="348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obsah 54">
            <a:extLst>
              <a:ext uri="{FF2B5EF4-FFF2-40B4-BE49-F238E27FC236}">
                <a16:creationId xmlns:a16="http://schemas.microsoft.com/office/drawing/2014/main" id="{05A83FB8-74D9-4D3F-8519-DFE84790D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6308725"/>
            <a:ext cx="5329237" cy="5492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defRPr/>
            </a:pPr>
            <a:r>
              <a:rPr lang="cs-CZ" altLang="cs-CZ" sz="1200" b="0" i="1" kern="0" dirty="0"/>
              <a:t>Lokalizace shluků vážných dopravních nehod ve ZK 2012–2020 (</a:t>
            </a:r>
            <a:r>
              <a:rPr lang="cs-CZ" altLang="cs-CZ" sz="1200" b="0" i="1" kern="0" dirty="0">
                <a:hlinkClick r:id="rId9"/>
              </a:rPr>
              <a:t>http://nehody.cdv.cz</a:t>
            </a:r>
            <a:r>
              <a:rPr lang="cs-CZ" altLang="cs-CZ" sz="1200" b="0" i="1" kern="0" dirty="0"/>
              <a:t>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>
            <a:extLst>
              <a:ext uri="{FF2B5EF4-FFF2-40B4-BE49-F238E27FC236}">
                <a16:creationId xmlns:a16="http://schemas.microsoft.com/office/drawing/2014/main" id="{3122482D-7A7C-48A0-8CC4-42B5788B6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484313"/>
            <a:ext cx="8207375" cy="576262"/>
          </a:xfrm>
        </p:spPr>
        <p:txBody>
          <a:bodyPr/>
          <a:lstStyle/>
          <a:p>
            <a:r>
              <a:rPr lang="cs-CZ" altLang="cs-CZ"/>
              <a:t>Příklad shluku vážných dopravních nehod</a:t>
            </a:r>
          </a:p>
        </p:txBody>
      </p:sp>
      <p:sp>
        <p:nvSpPr>
          <p:cNvPr id="20483" name="Zástupný obsah 2">
            <a:extLst>
              <a:ext uri="{FF2B5EF4-FFF2-40B4-BE49-F238E27FC236}">
                <a16:creationId xmlns:a16="http://schemas.microsoft.com/office/drawing/2014/main" id="{FD503702-1A8F-40BC-AF42-3C857DAF70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19700" y="2349500"/>
            <a:ext cx="3529013" cy="4248150"/>
          </a:xfrm>
        </p:spPr>
        <p:txBody>
          <a:bodyPr/>
          <a:lstStyle/>
          <a:p>
            <a:pPr marL="285750" indent="-285750">
              <a:spcAft>
                <a:spcPts val="600"/>
              </a:spcAft>
              <a:buFontTx/>
              <a:buChar char="•"/>
            </a:pPr>
            <a:r>
              <a:rPr lang="cs-CZ" altLang="cs-CZ" sz="1600"/>
              <a:t>V letech 2012–2020 došlo k 25 dopravním nehodám.</a:t>
            </a:r>
          </a:p>
          <a:p>
            <a:pPr marL="285750" indent="-285750">
              <a:spcAft>
                <a:spcPts val="600"/>
              </a:spcAft>
              <a:buFontTx/>
              <a:buChar char="•"/>
            </a:pPr>
            <a:r>
              <a:rPr lang="cs-CZ" altLang="cs-CZ" sz="1600"/>
              <a:t>Celkem byly při těchto nehodách usmrceny 3 osoby, zraněno bylo 23 osob (9 těžce a 14 lehce).</a:t>
            </a:r>
          </a:p>
          <a:p>
            <a:pPr marL="285750" indent="-285750">
              <a:spcAft>
                <a:spcPts val="600"/>
              </a:spcAft>
              <a:buFontTx/>
              <a:buChar char="•"/>
            </a:pPr>
            <a:r>
              <a:rPr lang="cs-CZ" altLang="cs-CZ" sz="1600"/>
              <a:t>Nejčastějším druhem nehod v této lokalitě byla srážka s jedoucím nekolejovým vozidlem (13 z 25 nehod).</a:t>
            </a:r>
          </a:p>
          <a:p>
            <a:pPr marL="285750" indent="-285750">
              <a:spcAft>
                <a:spcPts val="600"/>
              </a:spcAft>
              <a:buFontTx/>
              <a:buChar char="•"/>
            </a:pPr>
            <a:r>
              <a:rPr lang="cs-CZ" altLang="cs-CZ" sz="1600"/>
              <a:t>Nejčastější příčinou nehod řidičů na této komunikaci bylo nepřizpůsobení rychlosti dopravně technickému stavu vozovky (zatáčka, klesání, stoupání, šířka vozovky apod.).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DE9E185F-CA18-46A6-AA74-8EFD090F94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485" name="Obrázek 8">
            <a:extLst>
              <a:ext uri="{FF2B5EF4-FFF2-40B4-BE49-F238E27FC236}">
                <a16:creationId xmlns:a16="http://schemas.microsoft.com/office/drawing/2014/main" id="{5D826F1C-233C-4764-9B3C-08E5D292E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49500"/>
            <a:ext cx="4481513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>
            <a:extLst>
              <a:ext uri="{FF2B5EF4-FFF2-40B4-BE49-F238E27FC236}">
                <a16:creationId xmlns:a16="http://schemas.microsoft.com/office/drawing/2014/main" id="{E38C6802-0BCB-42C5-92FA-6D2793E37C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1484313"/>
            <a:ext cx="8135938" cy="576262"/>
          </a:xfrm>
        </p:spPr>
        <p:txBody>
          <a:bodyPr/>
          <a:lstStyle/>
          <a:p>
            <a:r>
              <a:rPr lang="cs-CZ" altLang="cs-CZ" sz="2100"/>
              <a:t>Příklad implementace řešení nehodových lokalit ze strategie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D4802171-5977-4F0A-8C1A-4432F85064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508" name="Obrázek 8">
            <a:extLst>
              <a:ext uri="{FF2B5EF4-FFF2-40B4-BE49-F238E27FC236}">
                <a16:creationId xmlns:a16="http://schemas.microsoft.com/office/drawing/2014/main" id="{E5E96FA7-D335-43BD-AF73-01EEF83EB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005013"/>
            <a:ext cx="3575050" cy="19796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Obrázek 13">
            <a:extLst>
              <a:ext uri="{FF2B5EF4-FFF2-40B4-BE49-F238E27FC236}">
                <a16:creationId xmlns:a16="http://schemas.microsoft.com/office/drawing/2014/main" id="{CA4FCA16-8073-4133-A00E-C3E8EF2BB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005013"/>
            <a:ext cx="3357562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Obrázek 17">
            <a:extLst>
              <a:ext uri="{FF2B5EF4-FFF2-40B4-BE49-F238E27FC236}">
                <a16:creationId xmlns:a16="http://schemas.microsoft.com/office/drawing/2014/main" id="{836809CB-1D4D-4005-9DDE-CF4B5C843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292600"/>
            <a:ext cx="50355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>
            <a:extLst>
              <a:ext uri="{FF2B5EF4-FFF2-40B4-BE49-F238E27FC236}">
                <a16:creationId xmlns:a16="http://schemas.microsoft.com/office/drawing/2014/main" id="{45C2CF1B-643D-40DE-9915-4BA46DFEA0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Aktivity a investice kraje v oblasti dopravy</a:t>
            </a:r>
          </a:p>
        </p:txBody>
      </p:sp>
      <p:sp>
        <p:nvSpPr>
          <p:cNvPr id="22531" name="Zástupný obsah 2">
            <a:extLst>
              <a:ext uri="{FF2B5EF4-FFF2-40B4-BE49-F238E27FC236}">
                <a16:creationId xmlns:a16="http://schemas.microsoft.com/office/drawing/2014/main" id="{5A9F194A-813A-4360-87C8-7AE4E0997F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8135937" cy="576263"/>
          </a:xfrm>
        </p:spPr>
        <p:txBody>
          <a:bodyPr/>
          <a:lstStyle/>
          <a:p>
            <a:pPr marL="285750" indent="-285750">
              <a:buFontTx/>
              <a:buChar char="•"/>
            </a:pPr>
            <a:r>
              <a:rPr lang="cs-CZ" altLang="cs-CZ" sz="1600"/>
              <a:t>Zhodnocení investic na dopravní infrastruktuře ve vlastnictví kraje.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C23A45D-67AB-41C5-80F7-B0ECCCA1BF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Nadpis 1">
            <a:extLst>
              <a:ext uri="{FF2B5EF4-FFF2-40B4-BE49-F238E27FC236}">
                <a16:creationId xmlns:a16="http://schemas.microsoft.com/office/drawing/2014/main" id="{D3F34DA2-4315-41B7-8FC1-4945C8B06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563813"/>
            <a:ext cx="7991475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6600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cs-CZ" altLang="cs-CZ" kern="0" dirty="0"/>
              <a:t>Plnění akčního programu odpovědnými subjekty</a:t>
            </a: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6461CCA-107C-4490-8EF5-D50CCC802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3140075"/>
            <a:ext cx="8135937" cy="35845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Krajský úřad Zlínského kraje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Ředitelství silnic Zlínského kraje, </a:t>
            </a:r>
            <a:r>
              <a:rPr lang="cs-CZ" altLang="cs-CZ" sz="1600" b="0" kern="0" dirty="0" err="1"/>
              <a:t>p.o</a:t>
            </a:r>
            <a:r>
              <a:rPr lang="cs-CZ" altLang="cs-CZ" sz="1600" b="0" kern="0" dirty="0"/>
              <a:t>.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Krajský koordinátor BESIP – lidský činitel v dopravě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Krajské ředitelství policie Zlínského kraje – preventivní dohled a dozor nad provozem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Obce s rozšířenou působností – spolupracují všechna ORP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Firma DEKRA CZ, a.s. – zabezpečuje STK pro Zlínský kraj </a:t>
            </a:r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kern="0" dirty="0"/>
              <a:t>Sdružení automobilových dopravců ČESMAD BOHEMIA, </a:t>
            </a:r>
            <a:r>
              <a:rPr lang="cs-CZ" altLang="cs-CZ" sz="1600" b="0" kern="0" dirty="0" err="1"/>
              <a:t>z.s</a:t>
            </a:r>
            <a:r>
              <a:rPr lang="cs-CZ" altLang="cs-CZ" sz="1600" b="0" kern="0" dirty="0"/>
              <a:t>. – školení nad rámec povinného pro zvýšení informovanosti řidičů nákladních vozidel</a:t>
            </a:r>
          </a:p>
          <a:p>
            <a:pPr marL="285750" indent="-285750">
              <a:buFontTx/>
              <a:buChar char="•"/>
              <a:defRPr/>
            </a:pPr>
            <a:endParaRPr lang="cs-CZ" altLang="cs-CZ" sz="1600" b="0" kern="0" dirty="0"/>
          </a:p>
          <a:p>
            <a:pPr marL="285750" indent="-285750">
              <a:buFontTx/>
              <a:buChar char="•"/>
              <a:defRPr/>
            </a:pPr>
            <a:r>
              <a:rPr lang="cs-CZ" altLang="cs-CZ" sz="1600" b="0" u="sng" kern="0" dirty="0"/>
              <a:t>Za NNO</a:t>
            </a:r>
            <a:r>
              <a:rPr lang="cs-CZ" altLang="cs-CZ" sz="1600" b="0" kern="0" dirty="0"/>
              <a:t>:</a:t>
            </a:r>
          </a:p>
          <a:p>
            <a:pPr marL="685800" lvl="1">
              <a:buFontTx/>
              <a:buChar char="•"/>
              <a:defRPr/>
            </a:pPr>
            <a:r>
              <a:rPr lang="cs-CZ" altLang="cs-CZ" sz="1600" b="0" kern="0" dirty="0"/>
              <a:t>Oblastní spolek Českého červeného kříže, Zlín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>
            <a:extLst>
              <a:ext uri="{FF2B5EF4-FFF2-40B4-BE49-F238E27FC236}">
                <a16:creationId xmlns:a16="http://schemas.microsoft.com/office/drawing/2014/main" id="{BBB6B3A6-ECFD-4196-B437-1E624A1DC8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Nová Strategie BESIP ZK 2022–2030</a:t>
            </a:r>
          </a:p>
        </p:txBody>
      </p:sp>
      <p:sp>
        <p:nvSpPr>
          <p:cNvPr id="7171" name="Zástupný obsah 2">
            <a:extLst>
              <a:ext uri="{FF2B5EF4-FFF2-40B4-BE49-F238E27FC236}">
                <a16:creationId xmlns:a16="http://schemas.microsoft.com/office/drawing/2014/main" id="{0EAFE9D9-8A80-4E25-A7B9-94585AA5FF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392613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  <a:defRPr/>
            </a:pPr>
            <a:r>
              <a:rPr lang="cs-CZ" altLang="cs-CZ" sz="1600" dirty="0"/>
              <a:t>Od dubna 2021 probíhá tvorba nové Strategie BESIP Zlínského kraje 2022–2030.</a:t>
            </a:r>
          </a:p>
          <a:p>
            <a:pPr marL="285750" indent="-285750">
              <a:spcAft>
                <a:spcPts val="1200"/>
              </a:spcAft>
              <a:buFontTx/>
              <a:buChar char="•"/>
              <a:defRPr/>
            </a:pPr>
            <a:r>
              <a:rPr lang="cs-CZ" altLang="cs-CZ" sz="1600" dirty="0"/>
              <a:t>K minimalizaci socioekonomických ztrát vznikajících z nehodovosti je připravován nový konkrétní postup realizace a naplnění VIZE NULA.</a:t>
            </a:r>
          </a:p>
          <a:p>
            <a:pPr marL="285750" indent="-285750">
              <a:spcAft>
                <a:spcPts val="200"/>
              </a:spcAft>
              <a:buFontTx/>
              <a:buChar char="•"/>
              <a:defRPr/>
            </a:pPr>
            <a:r>
              <a:rPr lang="cs-CZ" altLang="cs-CZ" sz="1600" dirty="0"/>
              <a:t>Krajská strategie je zastřešujícím systémovým řešením a je dlouhodobým plánovacím nástrojem v oblasti BESIP pro nižší samosprávné celky – zejm. ORP.</a:t>
            </a:r>
          </a:p>
          <a:p>
            <a:pPr marL="685800" lvl="1">
              <a:spcAft>
                <a:spcPts val="200"/>
              </a:spcAft>
              <a:buFontTx/>
              <a:buChar char="•"/>
              <a:defRPr/>
            </a:pPr>
            <a:r>
              <a:rPr lang="cs-CZ" altLang="cs-CZ" sz="1600" dirty="0"/>
              <a:t>Akční plán nové strategie bude nastaven mj. i z analýzy poptávky obcí (*) po spolufinancování </a:t>
            </a:r>
            <a:r>
              <a:rPr lang="cs-CZ" altLang="cs-CZ" sz="1600" dirty="0" err="1"/>
              <a:t>dopravněbezpečnostních</a:t>
            </a:r>
            <a:r>
              <a:rPr lang="cs-CZ" altLang="cs-CZ" sz="1600" dirty="0"/>
              <a:t> opatření pro systematické řešení BESIP.</a:t>
            </a:r>
          </a:p>
          <a:p>
            <a:pPr marL="694800" lvl="1" indent="0">
              <a:spcAft>
                <a:spcPts val="200"/>
              </a:spcAft>
              <a:buFontTx/>
              <a:buNone/>
              <a:defRPr/>
            </a:pPr>
            <a:r>
              <a:rPr lang="cs-CZ" altLang="cs-CZ" sz="1300" dirty="0">
                <a:solidFill>
                  <a:schemeClr val="bg2"/>
                </a:solidFill>
              </a:rPr>
              <a:t>*) Dotazníkový průzkum vyplnilo 61% všech obcí Zlínského kraje, z toho ORP vyplnily dotazník všechny (dotazník vypleněn v květnu 2021).</a:t>
            </a:r>
          </a:p>
          <a:p>
            <a:pPr marL="285750" indent="-285750">
              <a:spcAft>
                <a:spcPts val="1200"/>
              </a:spcAft>
              <a:buFontTx/>
              <a:buChar char="•"/>
              <a:defRPr/>
            </a:pPr>
            <a:endParaRPr lang="cs-CZ" altLang="cs-CZ" sz="160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1">
            <a:extLst>
              <a:ext uri="{FF2B5EF4-FFF2-40B4-BE49-F238E27FC236}">
                <a16:creationId xmlns:a16="http://schemas.microsoft.com/office/drawing/2014/main" id="{5CEE8047-3B52-4B33-9970-039329C84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VIZE NULA a bezpečný systém</a:t>
            </a:r>
          </a:p>
        </p:txBody>
      </p:sp>
      <p:sp>
        <p:nvSpPr>
          <p:cNvPr id="26627" name="Zástupný obsah 2">
            <a:extLst>
              <a:ext uri="{FF2B5EF4-FFF2-40B4-BE49-F238E27FC236}">
                <a16:creationId xmlns:a16="http://schemas.microsoft.com/office/drawing/2014/main" id="{06ADADE6-ADEA-407D-974D-0A86A176C9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5157788"/>
            <a:ext cx="7991475" cy="1584325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VIZE NULA znamená změnu v chápání odpovědnosti. Ačkoliv chování účastníka silničního provozu významně ovlivňuje bezpečnost silničního provozu, strategie budování bezpečného systému počítá s tím, že lidé nejsou neomylní a chybovat budou vždy. Dopravní systém by ale měl být co nejvíce „odpouštějící“, aby nehody nekončily úmrtím ani těžkým zraněním.</a:t>
            </a:r>
          </a:p>
        </p:txBody>
      </p:sp>
      <p:pic>
        <p:nvPicPr>
          <p:cNvPr id="26628" name="Obrázek 5">
            <a:extLst>
              <a:ext uri="{FF2B5EF4-FFF2-40B4-BE49-F238E27FC236}">
                <a16:creationId xmlns:a16="http://schemas.microsoft.com/office/drawing/2014/main" id="{B615776E-79D0-4156-BD9F-80DBB533F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5"/>
          <a:stretch>
            <a:fillRect/>
          </a:stretch>
        </p:blipFill>
        <p:spPr bwMode="auto">
          <a:xfrm>
            <a:off x="3563938" y="2341563"/>
            <a:ext cx="5111750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F6A94148-3AD8-4911-89D6-EE5EF3D15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060575"/>
            <a:ext cx="2879725" cy="30972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spcAft>
                <a:spcPts val="1200"/>
              </a:spcAft>
              <a:buFontTx/>
              <a:buChar char="•"/>
              <a:defRPr/>
            </a:pPr>
            <a:r>
              <a:rPr lang="cs-CZ" altLang="cs-CZ" sz="1600" b="0" kern="0" dirty="0"/>
              <a:t>VIZE NULA považuje za nepřijatelné, aby v silničním provozu došlo k usmrcení nebo vážnému zranění.</a:t>
            </a:r>
          </a:p>
          <a:p>
            <a:pPr marL="285750" indent="-285750">
              <a:spcAft>
                <a:spcPts val="1200"/>
              </a:spcAft>
              <a:buFontTx/>
              <a:buChar char="•"/>
              <a:defRPr/>
            </a:pPr>
            <a:r>
              <a:rPr lang="cs-CZ" altLang="cs-CZ" sz="1600" b="0" kern="0" dirty="0"/>
              <a:t>Pro naplnění této vize je nutné vytvářet bezpečný systém, jehož součástí jsou </a:t>
            </a:r>
            <a:r>
              <a:rPr lang="cs-CZ" altLang="cs-CZ" sz="1600" kern="0" dirty="0"/>
              <a:t>účastníci provozu</a:t>
            </a:r>
            <a:r>
              <a:rPr lang="cs-CZ" altLang="cs-CZ" sz="1600" b="0" kern="0" dirty="0"/>
              <a:t>, </a:t>
            </a:r>
            <a:r>
              <a:rPr lang="cs-CZ" altLang="cs-CZ" sz="1600" kern="0" dirty="0"/>
              <a:t>vozidla a dopravní infrastruktura</a:t>
            </a:r>
            <a:r>
              <a:rPr lang="cs-CZ" altLang="cs-CZ" sz="1600" b="0" kern="0" dirty="0"/>
              <a:t>.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>
            <a:extLst>
              <a:ext uri="{FF2B5EF4-FFF2-40B4-BE49-F238E27FC236}">
                <a16:creationId xmlns:a16="http://schemas.microsoft.com/office/drawing/2014/main" id="{0B15D6A1-7FC4-4A5F-B70E-7BFDE9334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Provázanost krajské strategie s nadřazenými strategiemi BESIP</a:t>
            </a:r>
          </a:p>
        </p:txBody>
      </p:sp>
      <p:sp>
        <p:nvSpPr>
          <p:cNvPr id="27651" name="Zástupný obsah 2">
            <a:extLst>
              <a:ext uri="{FF2B5EF4-FFF2-40B4-BE49-F238E27FC236}">
                <a16:creationId xmlns:a16="http://schemas.microsoft.com/office/drawing/2014/main" id="{D00119CE-A407-4F85-A5ED-AEAB6C0E46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276475"/>
            <a:ext cx="7991475" cy="4176713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Klíčové je přenesení Strategie z národní úrovně do úrovní krajských a místních, kde je prostor věnovat se jednotlivým specifikům včetně konkrétních nehodových lokalit, k jejichž určení poslouží vhodná certifikovaná metoda.</a:t>
            </a:r>
          </a:p>
        </p:txBody>
      </p:sp>
      <p:pic>
        <p:nvPicPr>
          <p:cNvPr id="27652" name="Obrázek 3">
            <a:extLst>
              <a:ext uri="{FF2B5EF4-FFF2-40B4-BE49-F238E27FC236}">
                <a16:creationId xmlns:a16="http://schemas.microsoft.com/office/drawing/2014/main" id="{EDFAFD88-C8AB-49D8-9020-8FC5A5E27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00" y="3230500"/>
            <a:ext cx="5976000" cy="336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>
            <a:extLst>
              <a:ext uri="{FF2B5EF4-FFF2-40B4-BE49-F238E27FC236}">
                <a16:creationId xmlns:a16="http://schemas.microsoft.com/office/drawing/2014/main" id="{94BD3D70-DA22-4637-A3C2-119CC65FC4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/>
              <a:t>Strategie </a:t>
            </a:r>
            <a:r>
              <a:rPr lang="cs-CZ" altLang="cs-CZ" dirty="0"/>
              <a:t>BESIP ZK 2012–2020</a:t>
            </a:r>
          </a:p>
        </p:txBody>
      </p:sp>
      <p:sp>
        <p:nvSpPr>
          <p:cNvPr id="5123" name="Zástupný obsah 2">
            <a:extLst>
              <a:ext uri="{FF2B5EF4-FFF2-40B4-BE49-F238E27FC236}">
                <a16:creationId xmlns:a16="http://schemas.microsoft.com/office/drawing/2014/main" id="{ED42DEAC-561F-4A5B-B39B-A3B2385F9D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681538"/>
          </a:xfrm>
        </p:spPr>
        <p:txBody>
          <a:bodyPr/>
          <a:lstStyle/>
          <a:p>
            <a:pPr marL="285750" indent="-285750">
              <a:spcAft>
                <a:spcPts val="0"/>
              </a:spcAft>
              <a:buFontTx/>
              <a:buChar char="•"/>
              <a:defRPr/>
            </a:pPr>
            <a:r>
              <a:rPr lang="cs-CZ" altLang="cs-CZ" sz="1600" dirty="0"/>
              <a:t>V roce 2013 byla Radou Zlínského kraje schválena Strategie BESIP ZK na období 2012–2020 (usnesení č. 0977/R26/12), v roce 2018 proběhla revize.</a:t>
            </a:r>
          </a:p>
          <a:p>
            <a:pPr marL="285750" indent="-285750">
              <a:spcAft>
                <a:spcPts val="200"/>
              </a:spcAft>
              <a:buFontTx/>
              <a:buChar char="•"/>
              <a:defRPr/>
            </a:pPr>
            <a:r>
              <a:rPr lang="cs-CZ" altLang="cs-CZ" sz="1600" dirty="0"/>
              <a:t>Strategie BESIP ZK vychází ze Strategie BESIP ČR, která je závazná na národní úrovni. Bezpečnost však nelze zvýšit bez součinnosti krajů a obcí → </a:t>
            </a:r>
            <a:r>
              <a:rPr lang="cs-CZ" altLang="cs-CZ" sz="1600" b="1" dirty="0">
                <a:solidFill>
                  <a:srgbClr val="FF6F0D"/>
                </a:solidFill>
              </a:rPr>
              <a:t>klíčové je přenesení Strategie BESIP ČR z národní úrovně do úrovní krajských a místních</a:t>
            </a:r>
            <a:r>
              <a:rPr lang="cs-CZ" altLang="cs-CZ" sz="1600" dirty="0"/>
              <a:t>.</a:t>
            </a:r>
          </a:p>
          <a:p>
            <a:pPr marL="685800" lvl="1">
              <a:spcAft>
                <a:spcPts val="200"/>
              </a:spcAft>
              <a:buFontTx/>
              <a:buChar char="•"/>
              <a:defRPr/>
            </a:pPr>
            <a:r>
              <a:rPr lang="cs-CZ" altLang="cs-CZ" sz="1600" dirty="0"/>
              <a:t>Přínos krajské strategie = možnost zaměřit se na </a:t>
            </a:r>
            <a:r>
              <a:rPr lang="cs-CZ" altLang="cs-CZ" sz="1600" b="1" dirty="0"/>
              <a:t>řešení konkrétních nehodových lokalit kraje s důrazem na silnice II. a III. tříd</a:t>
            </a:r>
            <a:r>
              <a:rPr lang="cs-CZ" altLang="cs-CZ" sz="1600" dirty="0"/>
              <a:t> vč. spolupráce s obcemi na řešení shluků nehod na </a:t>
            </a:r>
            <a:r>
              <a:rPr lang="cs-CZ" altLang="cs-CZ" sz="1600" b="1" dirty="0"/>
              <a:t>místních komunikacích</a:t>
            </a:r>
            <a:r>
              <a:rPr lang="cs-CZ" altLang="cs-CZ" sz="1600" dirty="0"/>
              <a:t>.</a:t>
            </a:r>
          </a:p>
          <a:p>
            <a:pPr marL="685800" lvl="1">
              <a:spcAft>
                <a:spcPts val="200"/>
              </a:spcAft>
              <a:buFontTx/>
              <a:buChar char="•"/>
              <a:defRPr/>
            </a:pPr>
            <a:r>
              <a:rPr lang="cs-CZ" altLang="cs-CZ" sz="1600" dirty="0"/>
              <a:t>Místní strategie jsou navázány na krajské – díky provázání priorit krajské strategie s prioritami místní je umožněno systematické řešení BESIP na území kraje.</a:t>
            </a:r>
          </a:p>
          <a:p>
            <a:pPr marL="685800" lvl="1">
              <a:spcAft>
                <a:spcPts val="1200"/>
              </a:spcAft>
              <a:buFontTx/>
              <a:buChar char="•"/>
              <a:defRPr/>
            </a:pPr>
            <a:r>
              <a:rPr lang="cs-CZ" altLang="cs-CZ" sz="1600" dirty="0"/>
              <a:t>Místní strategie mají v rámci ZK města Otrokovice, Kroměříž, Valašské Meziříčí a Vizovice.</a:t>
            </a:r>
          </a:p>
          <a:p>
            <a:pPr marL="285750">
              <a:spcAft>
                <a:spcPts val="600"/>
              </a:spcAft>
              <a:buFontTx/>
              <a:buChar char="•"/>
              <a:defRPr/>
            </a:pPr>
            <a:r>
              <a:rPr lang="cs-CZ" altLang="cs-CZ" sz="1600" dirty="0"/>
              <a:t>Každoročně probíhá vyhodnocení plnění Strategie BESIP ZK.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>
            <a:extLst>
              <a:ext uri="{FF2B5EF4-FFF2-40B4-BE49-F238E27FC236}">
                <a16:creationId xmlns:a16="http://schemas.microsoft.com/office/drawing/2014/main" id="{E982B061-90DF-478E-BB3F-FF1F90A2F5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cs-CZ" dirty="0"/>
              <a:t>Provázanost krajské strategie se strategickými dokumenty kraje</a:t>
            </a:r>
            <a:endParaRPr lang="cs-CZ" altLang="cs-CZ" dirty="0"/>
          </a:p>
        </p:txBody>
      </p:sp>
      <p:sp>
        <p:nvSpPr>
          <p:cNvPr id="28675" name="Zástupný obsah 2">
            <a:extLst>
              <a:ext uri="{FF2B5EF4-FFF2-40B4-BE49-F238E27FC236}">
                <a16:creationId xmlns:a16="http://schemas.microsoft.com/office/drawing/2014/main" id="{5AA882E1-D6AF-4F2C-8412-AF37375265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276475"/>
            <a:ext cx="7991475" cy="4464893"/>
          </a:xfrm>
        </p:spPr>
        <p:txBody>
          <a:bodyPr/>
          <a:lstStyle/>
          <a:p>
            <a:pPr marL="285750" indent="-285750">
              <a:spcAft>
                <a:spcPts val="0"/>
              </a:spcAft>
              <a:buFontTx/>
              <a:buChar char="•"/>
            </a:pPr>
            <a:r>
              <a:rPr lang="cs-CZ" altLang="cs-CZ" sz="1600" dirty="0"/>
              <a:t>Generel dopravy Zlínského kraje</a:t>
            </a:r>
          </a:p>
          <a:p>
            <a:pPr marL="285750" indent="-285750">
              <a:spcAft>
                <a:spcPts val="0"/>
              </a:spcAft>
              <a:buFontTx/>
              <a:buChar char="•"/>
            </a:pPr>
            <a:r>
              <a:rPr lang="cs-CZ" altLang="cs-CZ" sz="1600" dirty="0"/>
              <a:t>Strategie rozvoje Zlínského kraje 2030</a:t>
            </a:r>
          </a:p>
          <a:p>
            <a:pPr marL="285750" indent="-285750">
              <a:spcAft>
                <a:spcPts val="0"/>
              </a:spcAft>
              <a:buFontTx/>
              <a:buChar char="•"/>
            </a:pPr>
            <a:r>
              <a:rPr lang="cs-CZ" altLang="cs-CZ" sz="1600" dirty="0"/>
              <a:t>Strategie BESIP Zlínského kraje 2012–2020</a:t>
            </a:r>
          </a:p>
          <a:p>
            <a:pPr marL="285750" indent="-285750">
              <a:spcAft>
                <a:spcPts val="0"/>
              </a:spcAft>
              <a:buFontTx/>
              <a:buChar char="•"/>
            </a:pPr>
            <a:r>
              <a:rPr lang="cs-CZ" altLang="cs-CZ" sz="1600" dirty="0"/>
              <a:t>Chytrý kraj – strategie rozvoje chytrého regionu Zlínského kraje 2030</a:t>
            </a:r>
          </a:p>
          <a:p>
            <a:pPr marL="285750" indent="-285750">
              <a:spcAft>
                <a:spcPts val="0"/>
              </a:spcAft>
              <a:buFontTx/>
              <a:buChar char="•"/>
            </a:pPr>
            <a:r>
              <a:rPr lang="cs-CZ" altLang="cs-CZ" sz="1600" dirty="0"/>
              <a:t>Koncepce rozvoje silniční sítě II. a III. třídy Zlínského kraje</a:t>
            </a:r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285750" indent="-285750">
              <a:spcAft>
                <a:spcPts val="0"/>
              </a:spcAft>
              <a:buFontTx/>
              <a:buChar char="•"/>
            </a:pPr>
            <a:endParaRPr lang="cs-CZ" altLang="cs-CZ" sz="1600" dirty="0"/>
          </a:p>
          <a:p>
            <a:pPr marL="0" indent="0">
              <a:spcAft>
                <a:spcPts val="0"/>
              </a:spcAft>
            </a:pPr>
            <a:r>
              <a:rPr lang="cs-CZ" altLang="cs-CZ" sz="1600" dirty="0"/>
              <a:t>+</a:t>
            </a:r>
            <a:r>
              <a:rPr lang="cs-CZ" altLang="cs-CZ" sz="1600" spc="800" dirty="0"/>
              <a:t> </a:t>
            </a:r>
            <a:r>
              <a:rPr lang="cs-CZ" altLang="cs-CZ" sz="1600" dirty="0"/>
              <a:t>Koncepce rozvoje kolejové dopravy ZK</a:t>
            </a:r>
          </a:p>
          <a:p>
            <a:pPr marL="0" indent="0">
              <a:spcAft>
                <a:spcPts val="0"/>
              </a:spcAft>
            </a:pPr>
            <a:r>
              <a:rPr lang="cs-CZ" altLang="cs-CZ" sz="1600" dirty="0"/>
              <a:t>+</a:t>
            </a:r>
            <a:r>
              <a:rPr lang="cs-CZ" altLang="cs-CZ" sz="1600" spc="800" dirty="0"/>
              <a:t> </a:t>
            </a:r>
            <a:r>
              <a:rPr lang="cs-CZ" altLang="cs-CZ" sz="1600" dirty="0"/>
              <a:t>Studie obnovy Dětských dopravních hřišť ve ZK</a:t>
            </a:r>
          </a:p>
          <a:p>
            <a:pPr marL="0" indent="0">
              <a:spcAft>
                <a:spcPts val="0"/>
              </a:spcAft>
            </a:pPr>
            <a:r>
              <a:rPr lang="cs-CZ" altLang="cs-CZ" sz="1600" dirty="0"/>
              <a:t>+</a:t>
            </a:r>
            <a:r>
              <a:rPr lang="cs-CZ" altLang="cs-CZ" sz="1600" spc="800" dirty="0"/>
              <a:t> </a:t>
            </a:r>
            <a:r>
              <a:rPr lang="cs-CZ" altLang="cs-CZ" sz="1600" dirty="0"/>
              <a:t>Plán dopravní obslužnosti území ZK 2021–2025 s výhledem do roku 2030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DED12AB-6DB3-4130-A01D-E5428A64D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964484"/>
            <a:ext cx="1219958" cy="1692000"/>
          </a:xfrm>
          <a:prstGeom prst="rect">
            <a:avLst/>
          </a:prstGeom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D139B20-C4F2-4A0F-886D-81BDE1C11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3969248"/>
            <a:ext cx="1230168" cy="1692000"/>
          </a:xfrm>
          <a:prstGeom prst="rect">
            <a:avLst/>
          </a:prstGeom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267509F6-7976-4EE7-87EF-03C17157A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1938" y="3966071"/>
            <a:ext cx="1224000" cy="1692000"/>
          </a:xfrm>
          <a:prstGeom prst="rect">
            <a:avLst/>
          </a:prstGeom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CAC0330E-45A2-428C-89C7-28B7A5EBF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0083" y="3937496"/>
            <a:ext cx="1316173" cy="1692000"/>
          </a:xfrm>
          <a:prstGeom prst="rect">
            <a:avLst/>
          </a:prstGeom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885E813A-6AE8-4D0F-968F-695DA67056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5300" y="3940671"/>
            <a:ext cx="1247140" cy="1692000"/>
          </a:xfrm>
          <a:prstGeom prst="rect">
            <a:avLst/>
          </a:prstGeom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>
            <a:extLst>
              <a:ext uri="{FF2B5EF4-FFF2-40B4-BE49-F238E27FC236}">
                <a16:creationId xmlns:a16="http://schemas.microsoft.com/office/drawing/2014/main" id="{8880A634-73F7-432C-9418-7D2FB62F37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484313"/>
            <a:ext cx="8064500" cy="576262"/>
          </a:xfrm>
        </p:spPr>
        <p:txBody>
          <a:bodyPr/>
          <a:lstStyle/>
          <a:p>
            <a:r>
              <a:rPr lang="cs-CZ" altLang="cs-CZ" dirty="0"/>
              <a:t>Zhodnocení naplňování strategie BESIP ZK 2012–2020</a:t>
            </a:r>
          </a:p>
        </p:txBody>
      </p:sp>
      <p:sp>
        <p:nvSpPr>
          <p:cNvPr id="29699" name="Zástupný obsah 2">
            <a:extLst>
              <a:ext uri="{FF2B5EF4-FFF2-40B4-BE49-F238E27FC236}">
                <a16:creationId xmlns:a16="http://schemas.microsoft.com/office/drawing/2014/main" id="{FF872962-BA91-4628-AB24-268453E41E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11324" y="6308725"/>
            <a:ext cx="5868988" cy="288925"/>
          </a:xfrm>
        </p:spPr>
        <p:txBody>
          <a:bodyPr/>
          <a:lstStyle/>
          <a:p>
            <a:pPr marL="0" indent="0">
              <a:spcAft>
                <a:spcPts val="1200"/>
              </a:spcAft>
            </a:pPr>
            <a:r>
              <a:rPr lang="cs-CZ" altLang="cs-CZ" sz="1200" i="1" dirty="0"/>
              <a:t>pozn.: o</a:t>
            </a:r>
            <a:r>
              <a:rPr lang="pl-PL" altLang="cs-CZ" sz="1200" i="1" dirty="0"/>
              <a:t>značené * jen za roky 2017–2020</a:t>
            </a:r>
            <a:endParaRPr lang="cs-CZ" altLang="cs-CZ" sz="1200" i="1" dirty="0"/>
          </a:p>
        </p:txBody>
      </p:sp>
      <p:pic>
        <p:nvPicPr>
          <p:cNvPr id="29700" name="Obrázek 12">
            <a:extLst>
              <a:ext uri="{FF2B5EF4-FFF2-40B4-BE49-F238E27FC236}">
                <a16:creationId xmlns:a16="http://schemas.microsoft.com/office/drawing/2014/main" id="{89070796-FFAC-4C2C-BDC3-BAF2CA926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2276872"/>
            <a:ext cx="6048000" cy="70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Obrázek 13">
            <a:extLst>
              <a:ext uri="{FF2B5EF4-FFF2-40B4-BE49-F238E27FC236}">
                <a16:creationId xmlns:a16="http://schemas.microsoft.com/office/drawing/2014/main" id="{8EA49EA0-3BC3-4E69-AB23-67360785A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3284984"/>
            <a:ext cx="6048000" cy="298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D1FBAD47-DF57-4E8F-A575-CC3E8F973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400" y="5518800"/>
            <a:ext cx="701799" cy="78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1200"/>
              </a:spcAft>
            </a:pPr>
            <a:r>
              <a:rPr lang="pl-PL" altLang="cs-CZ" sz="1200" b="0" kern="0" dirty="0"/>
              <a:t>*</a:t>
            </a:r>
            <a:endParaRPr lang="cs-CZ" altLang="cs-CZ" sz="1200" b="0" kern="0" dirty="0"/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53963C99-CA23-4607-A940-F916FA872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5600" y="5749200"/>
            <a:ext cx="701799" cy="78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1200"/>
              </a:spcAft>
            </a:pPr>
            <a:r>
              <a:rPr lang="pl-PL" altLang="cs-CZ" sz="1200" b="0" kern="0" dirty="0"/>
              <a:t>*</a:t>
            </a:r>
            <a:endParaRPr lang="cs-CZ" altLang="cs-CZ" sz="1200" b="0" kern="0" dirty="0"/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6CB81FF8-29E9-4A97-B427-8BC58365F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8400" y="5979600"/>
            <a:ext cx="693630" cy="509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1200"/>
              </a:spcAft>
            </a:pPr>
            <a:r>
              <a:rPr lang="pl-PL" altLang="cs-CZ" sz="1200" b="0" kern="0" dirty="0"/>
              <a:t>*</a:t>
            </a:r>
            <a:endParaRPr lang="cs-CZ" altLang="cs-CZ" sz="1200" b="0" kern="0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>
            <a:extLst>
              <a:ext uri="{FF2B5EF4-FFF2-40B4-BE49-F238E27FC236}">
                <a16:creationId xmlns:a16="http://schemas.microsoft.com/office/drawing/2014/main" id="{C7663E08-25ED-462D-9009-853E61B1BB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484313"/>
            <a:ext cx="8064500" cy="576262"/>
          </a:xfrm>
        </p:spPr>
        <p:txBody>
          <a:bodyPr/>
          <a:lstStyle/>
          <a:p>
            <a:r>
              <a:rPr lang="cs-CZ" altLang="cs-CZ"/>
              <a:t>Zhodnocení naplňování strategie BESIP ZK 2012–2020</a:t>
            </a:r>
          </a:p>
        </p:txBody>
      </p:sp>
      <p:pic>
        <p:nvPicPr>
          <p:cNvPr id="30723" name="Obrázek 11">
            <a:extLst>
              <a:ext uri="{FF2B5EF4-FFF2-40B4-BE49-F238E27FC236}">
                <a16:creationId xmlns:a16="http://schemas.microsoft.com/office/drawing/2014/main" id="{BF004890-B33C-46DF-B166-8B381F76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2204864"/>
            <a:ext cx="6048000" cy="206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Obrázek 20">
            <a:extLst>
              <a:ext uri="{FF2B5EF4-FFF2-40B4-BE49-F238E27FC236}">
                <a16:creationId xmlns:a16="http://schemas.microsoft.com/office/drawing/2014/main" id="{9DB66F56-2F23-4F11-B769-8FE700839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4509120"/>
            <a:ext cx="6048000" cy="205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adpis 1">
            <a:extLst>
              <a:ext uri="{FF2B5EF4-FFF2-40B4-BE49-F238E27FC236}">
                <a16:creationId xmlns:a16="http://schemas.microsoft.com/office/drawing/2014/main" id="{2B496185-16B6-4289-8875-2EA0FA92A9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Hodnocení bezpečnosti</a:t>
            </a:r>
          </a:p>
        </p:txBody>
      </p:sp>
      <p:pic>
        <p:nvPicPr>
          <p:cNvPr id="31747" name="Obrázek 17" descr="Obsah obrázku stůl&#10;&#10;Popis byl vytvořen automaticky">
            <a:extLst>
              <a:ext uri="{FF2B5EF4-FFF2-40B4-BE49-F238E27FC236}">
                <a16:creationId xmlns:a16="http://schemas.microsoft.com/office/drawing/2014/main" id="{B17238B2-B3A8-4417-9437-988C506BF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00" y="2420937"/>
            <a:ext cx="6768000" cy="336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Obdélník 31">
            <a:extLst>
              <a:ext uri="{FF2B5EF4-FFF2-40B4-BE49-F238E27FC236}">
                <a16:creationId xmlns:a16="http://schemas.microsoft.com/office/drawing/2014/main" id="{C4BFD296-0CC7-4F56-873D-344BF8C7C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000" y="4302000"/>
            <a:ext cx="6753600" cy="208800"/>
          </a:xfrm>
          <a:prstGeom prst="rect">
            <a:avLst/>
          </a:prstGeom>
          <a:noFill/>
          <a:ln w="28575" algn="ctr">
            <a:solidFill>
              <a:srgbClr val="FF6F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45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cs-CZ" altLang="cs-CZ" sz="200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Nadpis 1">
            <a:extLst>
              <a:ext uri="{FF2B5EF4-FFF2-40B4-BE49-F238E27FC236}">
                <a16:creationId xmlns:a16="http://schemas.microsoft.com/office/drawing/2014/main" id="{C0AD6A0C-E508-44C3-A728-4D5CBE452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Hodnocení bezpečnosti</a:t>
            </a:r>
          </a:p>
        </p:txBody>
      </p:sp>
      <p:pic>
        <p:nvPicPr>
          <p:cNvPr id="32771" name="Obrázek 30">
            <a:extLst>
              <a:ext uri="{FF2B5EF4-FFF2-40B4-BE49-F238E27FC236}">
                <a16:creationId xmlns:a16="http://schemas.microsoft.com/office/drawing/2014/main" id="{DE655AF8-CDC6-4D8B-9A47-82471B6F3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2420888"/>
            <a:ext cx="7920000" cy="396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Zástupný obsah 2">
            <a:extLst>
              <a:ext uri="{FF2B5EF4-FFF2-40B4-BE49-F238E27FC236}">
                <a16:creationId xmlns:a16="http://schemas.microsoft.com/office/drawing/2014/main" id="{075465A9-A069-4F02-88B4-E4B5B3EBAB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132111"/>
            <a:ext cx="7991475" cy="3313113"/>
          </a:xfrm>
        </p:spPr>
        <p:txBody>
          <a:bodyPr/>
          <a:lstStyle/>
          <a:p>
            <a:pPr marL="0" indent="0">
              <a:spcAft>
                <a:spcPts val="1200"/>
              </a:spcAft>
            </a:pPr>
            <a:r>
              <a:rPr lang="cs-CZ" altLang="cs-CZ" sz="1600" dirty="0"/>
              <a:t>Počty usmrcených (nalevo) a těžce zraněných (napravo) dle kategorie viníka nehody.</a:t>
            </a:r>
          </a:p>
        </p:txBody>
      </p:sp>
      <p:grpSp>
        <p:nvGrpSpPr>
          <p:cNvPr id="33796" name="Skupina 6">
            <a:extLst>
              <a:ext uri="{FF2B5EF4-FFF2-40B4-BE49-F238E27FC236}">
                <a16:creationId xmlns:a16="http://schemas.microsoft.com/office/drawing/2014/main" id="{FF0D94E2-3A82-4699-8D88-E3E21FB492DB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2924175"/>
            <a:ext cx="8785225" cy="2628900"/>
            <a:chOff x="179512" y="2708920"/>
            <a:chExt cx="8784976" cy="2628000"/>
          </a:xfrm>
        </p:grpSpPr>
        <p:pic>
          <p:nvPicPr>
            <p:cNvPr id="33798" name="Obrázek 3">
              <a:extLst>
                <a:ext uri="{FF2B5EF4-FFF2-40B4-BE49-F238E27FC236}">
                  <a16:creationId xmlns:a16="http://schemas.microsoft.com/office/drawing/2014/main" id="{5F8F47D9-3B55-4354-B53C-1CC39E8763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708920"/>
              <a:ext cx="4856243" cy="262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9" name="Obrázek 4">
              <a:extLst>
                <a:ext uri="{FF2B5EF4-FFF2-40B4-BE49-F238E27FC236}">
                  <a16:creationId xmlns:a16="http://schemas.microsoft.com/office/drawing/2014/main" id="{36FAF5E1-F83D-4350-AFC8-AE0223A6C8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9457" y="2708920"/>
              <a:ext cx="5170975" cy="262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Obrázek 2">
              <a:extLst>
                <a:ext uri="{FF2B5EF4-FFF2-40B4-BE49-F238E27FC236}">
                  <a16:creationId xmlns:a16="http://schemas.microsoft.com/office/drawing/2014/main" id="{0326BB0B-794E-46B2-BDC6-C36C40D1CB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488" y="3073546"/>
              <a:ext cx="2160000" cy="1898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F2C75859-3464-4D2B-80AA-B876D0D68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948635"/>
            <a:ext cx="8280400" cy="720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1200"/>
              </a:spcAft>
              <a:defRPr/>
            </a:pPr>
            <a:r>
              <a:rPr lang="cs-CZ" altLang="cs-CZ" sz="1600" b="0" kern="0" dirty="0"/>
              <a:t>Celostátní průměr následků zaviněných cyklisty: U: 3,1 %, TZ: 9,8 % </a:t>
            </a:r>
            <a:r>
              <a:rPr lang="cs-CZ" altLang="cs-CZ" sz="1600" dirty="0"/>
              <a:t>→ </a:t>
            </a:r>
            <a:r>
              <a:rPr lang="cs-CZ" altLang="cs-CZ" sz="1600" b="0" kern="0" dirty="0"/>
              <a:t>ZK se vymyká.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C10563C-D8AA-4249-885A-01848AD7D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Kategorie nehody – dle viníka ve</a:t>
            </a:r>
            <a:r>
              <a:rPr lang="pl-PL" altLang="cs-CZ" dirty="0"/>
              <a:t> </a:t>
            </a:r>
            <a:r>
              <a:rPr lang="cs-CZ" altLang="cs-CZ" dirty="0"/>
              <a:t>ZK, </a:t>
            </a:r>
            <a:r>
              <a:rPr lang="cs-CZ" altLang="cs-CZ" dirty="0" smtClean="0"/>
              <a:t>2012–2020</a:t>
            </a:r>
            <a:endParaRPr lang="cs-CZ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Zástupný obsah 2">
            <a:extLst>
              <a:ext uri="{FF2B5EF4-FFF2-40B4-BE49-F238E27FC236}">
                <a16:creationId xmlns:a16="http://schemas.microsoft.com/office/drawing/2014/main" id="{B3BA3982-94D4-4E8B-BCA6-8ABBCDF44E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348880"/>
            <a:ext cx="7991475" cy="3384885"/>
          </a:xfrm>
        </p:spPr>
        <p:txBody>
          <a:bodyPr/>
          <a:lstStyle/>
          <a:p>
            <a:pPr marL="0" indent="0">
              <a:spcAft>
                <a:spcPts val="1200"/>
              </a:spcAft>
            </a:pPr>
            <a:r>
              <a:rPr lang="cs-CZ" altLang="cs-CZ" sz="1600" dirty="0"/>
              <a:t>Počty usmrcených (nalevo) a těžce zraněných (napravo) dle druhu komunikace.</a:t>
            </a:r>
          </a:p>
        </p:txBody>
      </p:sp>
      <p:grpSp>
        <p:nvGrpSpPr>
          <p:cNvPr id="34820" name="Skupina 7174">
            <a:extLst>
              <a:ext uri="{FF2B5EF4-FFF2-40B4-BE49-F238E27FC236}">
                <a16:creationId xmlns:a16="http://schemas.microsoft.com/office/drawing/2014/main" id="{EB188837-DD10-4CF9-858A-D9C100F2F0AC}"/>
              </a:ext>
            </a:extLst>
          </p:cNvPr>
          <p:cNvGrpSpPr>
            <a:grpSpLocks/>
          </p:cNvGrpSpPr>
          <p:nvPr/>
        </p:nvGrpSpPr>
        <p:grpSpPr bwMode="auto">
          <a:xfrm>
            <a:off x="18752" y="3068960"/>
            <a:ext cx="8947150" cy="2593975"/>
            <a:chOff x="102298" y="3068960"/>
            <a:chExt cx="8946855" cy="2593144"/>
          </a:xfrm>
        </p:grpSpPr>
        <p:grpSp>
          <p:nvGrpSpPr>
            <p:cNvPr id="34821" name="Skupina 70">
              <a:extLst>
                <a:ext uri="{FF2B5EF4-FFF2-40B4-BE49-F238E27FC236}">
                  <a16:creationId xmlns:a16="http://schemas.microsoft.com/office/drawing/2014/main" id="{8E9ED3A1-E756-4D3A-9AA7-DA3C778A020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298" y="3068960"/>
              <a:ext cx="8069551" cy="2593144"/>
              <a:chOff x="530476" y="1347614"/>
              <a:chExt cx="8357260" cy="2685600"/>
            </a:xfrm>
          </p:grpSpPr>
          <p:pic>
            <p:nvPicPr>
              <p:cNvPr id="34823" name="Obrázek 71">
                <a:extLst>
                  <a:ext uri="{FF2B5EF4-FFF2-40B4-BE49-F238E27FC236}">
                    <a16:creationId xmlns:a16="http://schemas.microsoft.com/office/drawing/2014/main" id="{C919C42B-7F78-4ABE-B328-F6E86E102A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51"/>
              <a:stretch>
                <a:fillRect/>
              </a:stretch>
            </p:blipFill>
            <p:spPr bwMode="auto">
              <a:xfrm>
                <a:off x="530476" y="1347614"/>
                <a:ext cx="5076515" cy="268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24" name="Obrázek 72">
                <a:extLst>
                  <a:ext uri="{FF2B5EF4-FFF2-40B4-BE49-F238E27FC236}">
                    <a16:creationId xmlns:a16="http://schemas.microsoft.com/office/drawing/2014/main" id="{DDE599C6-1463-4334-850A-8CE8B77D80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8"/>
              <a:stretch>
                <a:fillRect/>
              </a:stretch>
            </p:blipFill>
            <p:spPr bwMode="auto">
              <a:xfrm>
                <a:off x="3742608" y="1365991"/>
                <a:ext cx="5145128" cy="2666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4822" name="Obrázek 7173">
              <a:extLst>
                <a:ext uri="{FF2B5EF4-FFF2-40B4-BE49-F238E27FC236}">
                  <a16:creationId xmlns:a16="http://schemas.microsoft.com/office/drawing/2014/main" id="{6CBE93B1-A459-4352-B97F-3823C33DA5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9153" y="3313754"/>
              <a:ext cx="2880000" cy="2120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Nadpis 1">
            <a:extLst>
              <a:ext uri="{FF2B5EF4-FFF2-40B4-BE49-F238E27FC236}">
                <a16:creationId xmlns:a16="http://schemas.microsoft.com/office/drawing/2014/main" id="{7E743741-DE6F-47AA-81D7-6021CC7E2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3" y="1484313"/>
            <a:ext cx="7991475" cy="576262"/>
          </a:xfrm>
        </p:spPr>
        <p:txBody>
          <a:bodyPr/>
          <a:lstStyle/>
          <a:p>
            <a:r>
              <a:rPr lang="cs-CZ" altLang="cs-CZ" dirty="0"/>
              <a:t>Infrastruktura – následky dle druhu komunikace ve ZK, </a:t>
            </a:r>
            <a:r>
              <a:rPr lang="cs-CZ" altLang="cs-CZ" dirty="0" smtClean="0"/>
              <a:t>2012–2020</a:t>
            </a:r>
            <a:endParaRPr lang="cs-CZ" dirty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Zástupný obsah 2">
            <a:extLst>
              <a:ext uri="{FF2B5EF4-FFF2-40B4-BE49-F238E27FC236}">
                <a16:creationId xmlns:a16="http://schemas.microsoft.com/office/drawing/2014/main" id="{8D898F7C-BA3E-44AA-9C94-2468991605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348879"/>
            <a:ext cx="7991475" cy="3456385"/>
          </a:xfrm>
        </p:spPr>
        <p:txBody>
          <a:bodyPr/>
          <a:lstStyle/>
          <a:p>
            <a:pPr marL="0" indent="0">
              <a:spcAft>
                <a:spcPts val="1200"/>
              </a:spcAft>
            </a:pPr>
            <a:r>
              <a:rPr lang="cs-CZ" altLang="cs-CZ" sz="1600" dirty="0"/>
              <a:t>Počty usmrcených (nalevo) a těžce zraněných (napravo) dle směrových poměrů komunikace.</a:t>
            </a:r>
          </a:p>
        </p:txBody>
      </p:sp>
      <p:grpSp>
        <p:nvGrpSpPr>
          <p:cNvPr id="35844" name="Skupina 11">
            <a:extLst>
              <a:ext uri="{FF2B5EF4-FFF2-40B4-BE49-F238E27FC236}">
                <a16:creationId xmlns:a16="http://schemas.microsoft.com/office/drawing/2014/main" id="{C77E68FF-9ADB-4528-AEB7-A4956DA888DE}"/>
              </a:ext>
            </a:extLst>
          </p:cNvPr>
          <p:cNvGrpSpPr>
            <a:grpSpLocks/>
          </p:cNvGrpSpPr>
          <p:nvPr/>
        </p:nvGrpSpPr>
        <p:grpSpPr bwMode="auto">
          <a:xfrm>
            <a:off x="195263" y="3213100"/>
            <a:ext cx="8753475" cy="2595563"/>
            <a:chOff x="266118" y="3212976"/>
            <a:chExt cx="8752285" cy="2595332"/>
          </a:xfrm>
        </p:grpSpPr>
        <p:grpSp>
          <p:nvGrpSpPr>
            <p:cNvPr id="35845" name="Skupina 8">
              <a:extLst>
                <a:ext uri="{FF2B5EF4-FFF2-40B4-BE49-F238E27FC236}">
                  <a16:creationId xmlns:a16="http://schemas.microsoft.com/office/drawing/2014/main" id="{21AA9C1D-E643-46F4-800D-E564BDC30E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6118" y="3212976"/>
              <a:ext cx="7906282" cy="2595332"/>
              <a:chOff x="506796" y="1275606"/>
              <a:chExt cx="8183725" cy="2686406"/>
            </a:xfrm>
          </p:grpSpPr>
          <p:pic>
            <p:nvPicPr>
              <p:cNvPr id="35847" name="Obrázek 9">
                <a:extLst>
                  <a:ext uri="{FF2B5EF4-FFF2-40B4-BE49-F238E27FC236}">
                    <a16:creationId xmlns:a16="http://schemas.microsoft.com/office/drawing/2014/main" id="{56EC9BBC-2258-403D-8B45-F1DA184609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04"/>
              <a:stretch>
                <a:fillRect/>
              </a:stretch>
            </p:blipFill>
            <p:spPr bwMode="auto">
              <a:xfrm>
                <a:off x="506796" y="1275606"/>
                <a:ext cx="4806560" cy="2686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848" name="Obrázek 10">
                <a:extLst>
                  <a:ext uri="{FF2B5EF4-FFF2-40B4-BE49-F238E27FC236}">
                    <a16:creationId xmlns:a16="http://schemas.microsoft.com/office/drawing/2014/main" id="{F98800F7-7C6E-44D8-9517-A31A64449C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23"/>
              <a:stretch>
                <a:fillRect/>
              </a:stretch>
            </p:blipFill>
            <p:spPr bwMode="auto">
              <a:xfrm>
                <a:off x="3883962" y="1276412"/>
                <a:ext cx="4806559" cy="268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5846" name="Obrázek 7">
              <a:extLst>
                <a:ext uri="{FF2B5EF4-FFF2-40B4-BE49-F238E27FC236}">
                  <a16:creationId xmlns:a16="http://schemas.microsoft.com/office/drawing/2014/main" id="{75DE44C8-0D0E-47BB-A19A-FDAF0A5CC5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9"/>
            <a:stretch>
              <a:fillRect/>
            </a:stretch>
          </p:blipFill>
          <p:spPr bwMode="auto">
            <a:xfrm>
              <a:off x="6858403" y="3621731"/>
              <a:ext cx="2160000" cy="17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Nadpis 1">
            <a:extLst>
              <a:ext uri="{FF2B5EF4-FFF2-40B4-BE49-F238E27FC236}">
                <a16:creationId xmlns:a16="http://schemas.microsoft.com/office/drawing/2014/main" id="{A755833D-2E6A-4F99-8C59-70D9D8166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3" y="1484313"/>
            <a:ext cx="7991475" cy="576262"/>
          </a:xfrm>
        </p:spPr>
        <p:txBody>
          <a:bodyPr/>
          <a:lstStyle/>
          <a:p>
            <a:r>
              <a:rPr lang="cs-CZ" altLang="cs-CZ" dirty="0"/>
              <a:t>Infrastruktura – následky dle směrových poměrů ve ZK, </a:t>
            </a:r>
            <a:r>
              <a:rPr lang="cs-CZ" altLang="cs-CZ" dirty="0" smtClean="0"/>
              <a:t>2012–2020</a:t>
            </a:r>
            <a:endParaRPr lang="cs-CZ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>
            <a:extLst>
              <a:ext uri="{FF2B5EF4-FFF2-40B4-BE49-F238E27FC236}">
                <a16:creationId xmlns:a16="http://schemas.microsoft.com/office/drawing/2014/main" id="{6A192B9E-84FF-4B63-ADB3-DD2A76D87B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Celková souhrnná SWOT analýza</a:t>
            </a:r>
          </a:p>
        </p:txBody>
      </p:sp>
      <p:sp>
        <p:nvSpPr>
          <p:cNvPr id="36867" name="Zástupný obsah 2">
            <a:extLst>
              <a:ext uri="{FF2B5EF4-FFF2-40B4-BE49-F238E27FC236}">
                <a16:creationId xmlns:a16="http://schemas.microsoft.com/office/drawing/2014/main" id="{27D2E89A-9077-4054-A134-F534775D36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392613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Analýza bezpečnosti dopravy:</a:t>
            </a:r>
          </a:p>
        </p:txBody>
      </p:sp>
      <p:pic>
        <p:nvPicPr>
          <p:cNvPr id="36868" name="Obrázek 3">
            <a:extLst>
              <a:ext uri="{FF2B5EF4-FFF2-40B4-BE49-F238E27FC236}">
                <a16:creationId xmlns:a16="http://schemas.microsoft.com/office/drawing/2014/main" id="{2FD9EC56-F668-4976-B1F8-E31BD2DD0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310" y="1336675"/>
            <a:ext cx="804863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ulka 2">
            <a:extLst>
              <a:ext uri="{FF2B5EF4-FFF2-40B4-BE49-F238E27FC236}">
                <a16:creationId xmlns:a16="http://schemas.microsoft.com/office/drawing/2014/main" id="{E816C839-760A-41CA-AA27-F17FD4C5D7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094381"/>
              </p:ext>
            </p:extLst>
          </p:nvPr>
        </p:nvGraphicFramePr>
        <p:xfrm>
          <a:off x="755650" y="2543175"/>
          <a:ext cx="7632700" cy="405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314">
                <a:tc>
                  <a:txBody>
                    <a:bodyPr/>
                    <a:lstStyle/>
                    <a:p>
                      <a:r>
                        <a:rPr lang="cs-CZ" sz="1600" dirty="0"/>
                        <a:t>Silné stránky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600" b="1" dirty="0">
                          <a:solidFill>
                            <a:schemeClr val="bg1"/>
                          </a:solidFill>
                        </a:rPr>
                        <a:t>Příležitosti</a:t>
                      </a:r>
                      <a:endParaRPr lang="cs-CZ" sz="1600" dirty="0"/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2023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od r. 2016 každoročně klesá závažnost dopravních nehod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aktivní přístup měst k řešení bezpečnosti silničního provozu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aktivita krajského koordinátora BESIP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podpora záměrů zvyšování bezpečnosti silničního provozu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pl-PL" sz="1400" dirty="0"/>
                        <a:t>studie obnovy dětských dopravních hřišť ve Zlínském kraji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systematické snižování nehodovosti na pozemních komunikacích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zvyšování bezpečnosti zranitelných účastníků silničního provozu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Fond zábrany škod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Státní fond dopravní infrastruktury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propagace v rámci BESIP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cs-CZ" sz="1400" dirty="0"/>
                        <a:t>sdružení místních samospráv ČR – reflexní prvky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14">
                <a:tc>
                  <a:txBody>
                    <a:bodyPr/>
                    <a:lstStyle/>
                    <a:p>
                      <a:r>
                        <a:rPr lang="cs-CZ" sz="1600" b="1" dirty="0">
                          <a:solidFill>
                            <a:schemeClr val="bg1"/>
                          </a:solidFill>
                        </a:rPr>
                        <a:t>Slabé stránky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600" b="1" dirty="0">
                          <a:solidFill>
                            <a:schemeClr val="bg1"/>
                          </a:solidFill>
                        </a:rPr>
                        <a:t>Hrozby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825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počet dopravních nehod ve Zlínském kraji každoročně roste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závažnost dopravních nehod s účastí chodců a cyklistů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nevyužívání, případně malé využívání dotačních titulů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nárůst individuální automobilové dopravy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cs-CZ" sz="1400" dirty="0"/>
                        <a:t>nedostatečné věnování se cyklistické dopravě</a:t>
                      </a:r>
                    </a:p>
                  </a:txBody>
                  <a:tcPr marL="91448" marR="91448" marT="45714" marB="45714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>
            <a:extLst>
              <a:ext uri="{FF2B5EF4-FFF2-40B4-BE49-F238E27FC236}">
                <a16:creationId xmlns:a16="http://schemas.microsoft.com/office/drawing/2014/main" id="{DDE9D4A6-DB50-4CF9-BE44-BF5A4B779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Shrnutí</a:t>
            </a:r>
          </a:p>
        </p:txBody>
      </p:sp>
      <p:sp>
        <p:nvSpPr>
          <p:cNvPr id="23555" name="Zástupný obsah 2">
            <a:extLst>
              <a:ext uri="{FF2B5EF4-FFF2-40B4-BE49-F238E27FC236}">
                <a16:creationId xmlns:a16="http://schemas.microsoft.com/office/drawing/2014/main" id="{A3686EF1-09CF-4689-BF2A-56EC7F9031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392613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 dirty="0"/>
              <a:t>Řešení bezpečnosti silničního provozu je zásadním systematickým krokem kraje, kterým vyjadřuje svůj zájem na minimalizaci dopravní nehodovosti a je konkrétním počinem k ochraně zdraví a životů občanů i návštěvníků kraje.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 dirty="0"/>
              <a:t>Díky krajské strategii má Zlínský kraj možnost každoročního vyhodnocování plnění jejích cílů pro zvýšení BESIP na území kraje.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 dirty="0"/>
              <a:t>Krajskou strategií je možné </a:t>
            </a:r>
            <a:r>
              <a:rPr lang="cs-CZ" altLang="cs-CZ" sz="1600" b="1" dirty="0"/>
              <a:t>iniciovat a uvést do chodu řešení shluků dopravních nehod</a:t>
            </a:r>
            <a:r>
              <a:rPr lang="cs-CZ" altLang="cs-CZ" sz="1600" dirty="0"/>
              <a:t> na komunikacích ve správě kraje i obcí.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 dirty="0"/>
              <a:t>Krajská strategie v návaznosti na identifikovaná slabá místa a dotazníkový průzkum mezi obcemi kraje v oblasti BESIP navrhne vhodné zaměření dotačního programu ke zvýšení bezpečnosti na místních komunikacích.</a:t>
            </a:r>
          </a:p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 dirty="0"/>
              <a:t>Strategie zapojí do řešení nehodovosti veškeré odpovědné organizace, instituce, subjekty i zástupce veřejnosti tak, aby byl strategický dokument přijat a naplňován všemi zainteresovanými subjekty.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>
            <a:extLst>
              <a:ext uri="{FF2B5EF4-FFF2-40B4-BE49-F238E27FC236}">
                <a16:creationId xmlns:a16="http://schemas.microsoft.com/office/drawing/2014/main" id="{7DD3981F-2BB4-4134-8317-104364870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Představení stávající Strategie BESIP ZK 2012–2020</a:t>
            </a:r>
          </a:p>
        </p:txBody>
      </p:sp>
      <p:sp>
        <p:nvSpPr>
          <p:cNvPr id="6147" name="Zástupný obsah 2">
            <a:extLst>
              <a:ext uri="{FF2B5EF4-FFF2-40B4-BE49-F238E27FC236}">
                <a16:creationId xmlns:a16="http://schemas.microsoft.com/office/drawing/2014/main" id="{B833CA10-4272-4505-8C5B-319923A419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797425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Tx/>
              <a:buChar char="•"/>
            </a:pPr>
            <a:r>
              <a:rPr lang="cs-CZ" altLang="cs-CZ" sz="1600"/>
              <a:t>Strategie BESIP ZK 2012–2020 vycházela z analýzy a specifik Zlínského kraje. Je rozpracována do Strategického plánu a Akčního programu.</a:t>
            </a:r>
          </a:p>
        </p:txBody>
      </p:sp>
      <p:sp>
        <p:nvSpPr>
          <p:cNvPr id="11" name="Zástupný obsah 1">
            <a:extLst>
              <a:ext uri="{FF2B5EF4-FFF2-40B4-BE49-F238E27FC236}">
                <a16:creationId xmlns:a16="http://schemas.microsoft.com/office/drawing/2014/main" id="{FBDCDECC-AA3D-4338-856D-00A04A0F8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1863" y="6497638"/>
            <a:ext cx="2879725" cy="3603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defRPr/>
            </a:pPr>
            <a:r>
              <a:rPr lang="cs-CZ" altLang="cs-CZ" b="0" i="1" kern="0" dirty="0"/>
              <a:t>Zdroj: CDV</a:t>
            </a:r>
          </a:p>
        </p:txBody>
      </p:sp>
      <p:pic>
        <p:nvPicPr>
          <p:cNvPr id="6149" name="Obrázek 7">
            <a:extLst>
              <a:ext uri="{FF2B5EF4-FFF2-40B4-BE49-F238E27FC236}">
                <a16:creationId xmlns:a16="http://schemas.microsoft.com/office/drawing/2014/main" id="{E29F56A8-5C52-4796-8887-407295C15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873375"/>
            <a:ext cx="5759450" cy="362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>
            <a:extLst>
              <a:ext uri="{FF2B5EF4-FFF2-40B4-BE49-F238E27FC236}">
                <a16:creationId xmlns:a16="http://schemas.microsoft.com/office/drawing/2014/main" id="{675861DB-1FB1-4FA9-B3D8-B89503E50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6263" y="3141663"/>
            <a:ext cx="7991475" cy="574675"/>
          </a:xfrm>
        </p:spPr>
        <p:txBody>
          <a:bodyPr/>
          <a:lstStyle/>
          <a:p>
            <a:pPr algn="ctr"/>
            <a:r>
              <a:rPr lang="cs-CZ" altLang="cs-CZ" dirty="0"/>
              <a:t>Děkuji za</a:t>
            </a:r>
            <a:r>
              <a:rPr lang="pl-PL" altLang="cs-CZ" dirty="0"/>
              <a:t> </a:t>
            </a:r>
            <a:r>
              <a:rPr lang="cs-CZ" altLang="cs-CZ" dirty="0"/>
              <a:t>pozornost.</a:t>
            </a: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CB056D71-7313-4923-949A-C5FE481B1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4365625"/>
            <a:ext cx="7991475" cy="23971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cs-CZ" altLang="cs-CZ" sz="1600" b="0" kern="0" dirty="0" smtClean="0"/>
              <a:t>Ing. Hana Vaňková</a:t>
            </a:r>
          </a:p>
          <a:p>
            <a:pPr>
              <a:defRPr/>
            </a:pPr>
            <a:r>
              <a:rPr lang="cs-CZ" altLang="cs-CZ" sz="1600" b="0" kern="0" dirty="0" smtClean="0"/>
              <a:t>Tel: 577 043 531</a:t>
            </a:r>
          </a:p>
          <a:p>
            <a:pPr>
              <a:defRPr/>
            </a:pPr>
            <a:r>
              <a:rPr lang="cs-CZ" altLang="cs-CZ" sz="1600" b="0" kern="0" dirty="0" smtClean="0"/>
              <a:t>E-mail: hana.vankova@kr-zlinsky.cz</a:t>
            </a:r>
            <a:endParaRPr lang="cs-CZ" altLang="cs-CZ" sz="1600" b="0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>
            <a:extLst>
              <a:ext uri="{FF2B5EF4-FFF2-40B4-BE49-F238E27FC236}">
                <a16:creationId xmlns:a16="http://schemas.microsoft.com/office/drawing/2014/main" id="{86DA52E8-7D72-4D2D-B02B-6BDA91099B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Strategický plán: strategické cíle</a:t>
            </a:r>
          </a:p>
        </p:txBody>
      </p:sp>
      <p:sp>
        <p:nvSpPr>
          <p:cNvPr id="7171" name="Zástupný obsah 2">
            <a:extLst>
              <a:ext uri="{FF2B5EF4-FFF2-40B4-BE49-F238E27FC236}">
                <a16:creationId xmlns:a16="http://schemas.microsoft.com/office/drawing/2014/main" id="{FCED1E27-D8DF-440B-AD13-AC9E1535FD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392613"/>
          </a:xfrm>
        </p:spPr>
        <p:txBody>
          <a:bodyPr/>
          <a:lstStyle/>
          <a:p>
            <a:pPr marL="285750" indent="-285750">
              <a:buFontTx/>
              <a:buChar char="•"/>
            </a:pPr>
            <a:r>
              <a:rPr lang="cs-CZ" altLang="cs-CZ" sz="1600" dirty="0"/>
              <a:t>Cílem Strategie BESIP ZK 2012–2020 bylo přispět k naplnění strategických cílů národní strategie BESIP 2011–2020, tj.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 dirty="0"/>
              <a:t>snížit oproti roku 2009 do roku 2020 počet usmrcených v silničním provozu na úroveň průměru evropských zemí,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 dirty="0"/>
              <a:t>současně snížit o 40 % počet těžce zraněných osob.</a:t>
            </a:r>
          </a:p>
          <a:p>
            <a:pPr marL="285750" indent="-285750">
              <a:buFontTx/>
              <a:buChar char="•"/>
            </a:pPr>
            <a:endParaRPr lang="cs-CZ" altLang="cs-CZ" sz="1600" dirty="0"/>
          </a:p>
          <a:p>
            <a:pPr marL="285750" indent="-285750">
              <a:buFontTx/>
              <a:buChar char="•"/>
            </a:pPr>
            <a:r>
              <a:rPr lang="cs-CZ" altLang="cs-CZ" sz="1600" dirty="0"/>
              <a:t>Pro </a:t>
            </a:r>
            <a:r>
              <a:rPr lang="cs-CZ" altLang="cs-CZ" sz="1600" b="1" dirty="0"/>
              <a:t>Zlínský kraj</a:t>
            </a:r>
            <a:r>
              <a:rPr lang="cs-CZ" altLang="cs-CZ" sz="1600" dirty="0"/>
              <a:t> z toho vyplynuly analogické strategické cíle:</a:t>
            </a:r>
          </a:p>
          <a:p>
            <a:pPr lvl="1" indent="-342900">
              <a:buFontTx/>
              <a:buAutoNum type="alphaLcParenR"/>
            </a:pPr>
            <a:r>
              <a:rPr lang="pl-PL" altLang="cs-CZ" sz="1600" dirty="0"/>
              <a:t>snížit počet usmrcených oproti roku 2009 ze 43 osob na </a:t>
            </a:r>
            <a:r>
              <a:rPr lang="pl-PL" altLang="cs-CZ" sz="1600" dirty="0">
                <a:solidFill>
                  <a:srgbClr val="C00000"/>
                </a:solidFill>
              </a:rPr>
              <a:t>17 osob v roce 2020</a:t>
            </a:r>
            <a:r>
              <a:rPr lang="cs-CZ" altLang="cs-CZ" sz="1600" dirty="0"/>
              <a:t>,</a:t>
            </a:r>
          </a:p>
          <a:p>
            <a:pPr lvl="1" indent="-342900">
              <a:buFontTx/>
              <a:buAutoNum type="alphaLcParenR"/>
            </a:pPr>
            <a:r>
              <a:rPr lang="pl-PL" altLang="cs-CZ" sz="1600" dirty="0"/>
              <a:t>snížit počet těžce zraněných oproti roku 2009 z 229 osob na </a:t>
            </a:r>
            <a:r>
              <a:rPr lang="pl-PL" altLang="cs-CZ" sz="1600" dirty="0">
                <a:solidFill>
                  <a:srgbClr val="FF9933"/>
                </a:solidFill>
              </a:rPr>
              <a:t>137 osob v roce 2020</a:t>
            </a:r>
            <a:r>
              <a:rPr lang="cs-CZ" altLang="cs-CZ" sz="1600" dirty="0"/>
              <a:t>.</a:t>
            </a:r>
          </a:p>
          <a:p>
            <a:pPr marL="285750" indent="-285750">
              <a:buFontTx/>
              <a:buChar char="•"/>
            </a:pPr>
            <a:endParaRPr lang="cs-CZ" altLang="cs-CZ" sz="1600" dirty="0"/>
          </a:p>
          <a:p>
            <a:pPr marL="285750" indent="-285750">
              <a:buFontTx/>
              <a:buChar char="•"/>
            </a:pPr>
            <a:r>
              <a:rPr lang="cs-CZ" altLang="cs-CZ" sz="1600" dirty="0"/>
              <a:t>Vizualizaci cílů + jejich plnění viz dále.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D159018-CB4F-4378-B099-568D357E2B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Zástupný obsah 2">
            <a:extLst>
              <a:ext uri="{FF2B5EF4-FFF2-40B4-BE49-F238E27FC236}">
                <a16:creationId xmlns:a16="http://schemas.microsoft.com/office/drawing/2014/main" id="{46619032-FEA7-4AEC-9596-9732CBA3D3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26088" y="6577013"/>
            <a:ext cx="3598862" cy="288925"/>
          </a:xfrm>
        </p:spPr>
        <p:txBody>
          <a:bodyPr/>
          <a:lstStyle/>
          <a:p>
            <a:pPr marL="0" indent="0">
              <a:defRPr/>
            </a:pPr>
            <a:r>
              <a:rPr lang="cs-CZ" altLang="cs-CZ" sz="1000" i="1" dirty="0">
                <a:solidFill>
                  <a:schemeClr val="bg1">
                    <a:lumMod val="50000"/>
                  </a:schemeClr>
                </a:solidFill>
              </a:rPr>
              <a:t>Zdroj vstupních dat: ŘSDP PP ČR; Copyright © BESIP/CDV</a:t>
            </a:r>
          </a:p>
        </p:txBody>
      </p:sp>
      <p:pic>
        <p:nvPicPr>
          <p:cNvPr id="8195" name="Obrázek 22">
            <a:extLst>
              <a:ext uri="{FF2B5EF4-FFF2-40B4-BE49-F238E27FC236}">
                <a16:creationId xmlns:a16="http://schemas.microsoft.com/office/drawing/2014/main" id="{D16E7382-60F4-4A84-A7F6-9A734CBF6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590675"/>
            <a:ext cx="7918450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F3EA631-9687-4AD3-9CEF-98A47698B7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46975D2B-4FCC-4816-87DD-4A026B9F37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2830513"/>
            <a:ext cx="9144000" cy="311150"/>
          </a:xfrm>
        </p:spPr>
        <p:txBody>
          <a:bodyPr/>
          <a:lstStyle/>
          <a:p>
            <a:pPr marL="0" indent="0">
              <a:defRPr/>
            </a:pPr>
            <a:r>
              <a:rPr lang="cs-CZ" altLang="cs-CZ" sz="1200" i="1" dirty="0">
                <a:solidFill>
                  <a:schemeClr val="bg1">
                    <a:lumMod val="50000"/>
                  </a:schemeClr>
                </a:solidFill>
              </a:rPr>
              <a:t>Pozn.: Červeně / oranžově jsou podbarveny roky, kdy počet usmrcených / těžce zraněných přesáhl předpoklad stanovený Strategií.</a:t>
            </a:r>
          </a:p>
        </p:txBody>
      </p:sp>
      <p:pic>
        <p:nvPicPr>
          <p:cNvPr id="10243" name="Obrázek 7" descr="Obsah obrázku mapa&#10;&#10;Popis byl vytvořen automaticky">
            <a:extLst>
              <a:ext uri="{FF2B5EF4-FFF2-40B4-BE49-F238E27FC236}">
                <a16:creationId xmlns:a16="http://schemas.microsoft.com/office/drawing/2014/main" id="{F533CA87-A503-4D68-90FD-51E70E788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05263"/>
            <a:ext cx="432117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Obrázek 14" descr="Obsah obrázku mapa&#10;&#10;Popis byl vytvořen automaticky">
            <a:extLst>
              <a:ext uri="{FF2B5EF4-FFF2-40B4-BE49-F238E27FC236}">
                <a16:creationId xmlns:a16="http://schemas.microsoft.com/office/drawing/2014/main" id="{C92DE75E-D4AD-4DA9-A112-70AD0FD84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049713"/>
            <a:ext cx="432117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Zástupný obsah 2">
            <a:extLst>
              <a:ext uri="{FF2B5EF4-FFF2-40B4-BE49-F238E27FC236}">
                <a16:creationId xmlns:a16="http://schemas.microsoft.com/office/drawing/2014/main" id="{B596E9C1-E6BB-4558-A7D8-C17D16E3F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53188"/>
            <a:ext cx="9144000" cy="3603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defRPr/>
            </a:pPr>
            <a:r>
              <a:rPr lang="cs-CZ" altLang="cs-CZ" sz="1200" b="0" i="1" kern="0" dirty="0">
                <a:solidFill>
                  <a:schemeClr val="bg1">
                    <a:lumMod val="50000"/>
                  </a:schemeClr>
                </a:solidFill>
              </a:rPr>
              <a:t>Pozn.: Čím sytější podbarvení kraje, tím horší výsledek. </a:t>
            </a:r>
            <a:r>
              <a:rPr lang="cs-CZ" altLang="cs-CZ" sz="1200" i="1" kern="0" dirty="0">
                <a:solidFill>
                  <a:schemeClr val="bg1">
                    <a:lumMod val="50000"/>
                  </a:schemeClr>
                </a:solidFill>
              </a:rPr>
              <a:t>ZK shodně na 6. pozici.</a:t>
            </a:r>
          </a:p>
        </p:txBody>
      </p:sp>
      <p:sp>
        <p:nvSpPr>
          <p:cNvPr id="21" name="Zástupný obsah 2">
            <a:extLst>
              <a:ext uri="{FF2B5EF4-FFF2-40B4-BE49-F238E27FC236}">
                <a16:creationId xmlns:a16="http://schemas.microsoft.com/office/drawing/2014/main" id="{DB78AEE7-ED17-4718-BF3C-EA3708917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429000"/>
            <a:ext cx="4321175" cy="503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defRPr/>
            </a:pPr>
            <a:r>
              <a:rPr lang="cs-CZ" altLang="cs-CZ" b="0" kern="0" dirty="0">
                <a:solidFill>
                  <a:srgbClr val="000000"/>
                </a:solidFill>
              </a:rPr>
              <a:t>Krajské srovnání – bilance skutečného počtu usmrcených proti předpokladu NSBSP</a:t>
            </a:r>
          </a:p>
        </p:txBody>
      </p:sp>
      <p:sp>
        <p:nvSpPr>
          <p:cNvPr id="23" name="Zástupný obsah 2">
            <a:extLst>
              <a:ext uri="{FF2B5EF4-FFF2-40B4-BE49-F238E27FC236}">
                <a16:creationId xmlns:a16="http://schemas.microsoft.com/office/drawing/2014/main" id="{AE00D8B6-A919-4D96-9141-686BEA0F0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3429000"/>
            <a:ext cx="4321175" cy="503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defRPr/>
            </a:pPr>
            <a:r>
              <a:rPr lang="cs-CZ" altLang="cs-CZ" b="0" kern="0" dirty="0">
                <a:solidFill>
                  <a:srgbClr val="000000"/>
                </a:solidFill>
              </a:rPr>
              <a:t>Krajské srovnání – bilance skutečného počtu těžce zraněných proti předpokladu NSBSP</a:t>
            </a:r>
          </a:p>
        </p:txBody>
      </p:sp>
      <p:pic>
        <p:nvPicPr>
          <p:cNvPr id="10248" name="Obrázek 4">
            <a:extLst>
              <a:ext uri="{FF2B5EF4-FFF2-40B4-BE49-F238E27FC236}">
                <a16:creationId xmlns:a16="http://schemas.microsoft.com/office/drawing/2014/main" id="{5B9B291C-8F6B-4D32-87BC-AAAC889D6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625"/>
            <a:ext cx="9144000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9DEEE9E-CD38-4D09-A041-70BACA94A2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>
            <a:extLst>
              <a:ext uri="{FF2B5EF4-FFF2-40B4-BE49-F238E27FC236}">
                <a16:creationId xmlns:a16="http://schemas.microsoft.com/office/drawing/2014/main" id="{53A311B3-C1C1-47AE-B526-F4AAFC4C67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Strategický plán: dílčí cíle</a:t>
            </a:r>
          </a:p>
        </p:txBody>
      </p:sp>
      <p:sp>
        <p:nvSpPr>
          <p:cNvPr id="12291" name="Zástupný obsah 2">
            <a:extLst>
              <a:ext uri="{FF2B5EF4-FFF2-40B4-BE49-F238E27FC236}">
                <a16:creationId xmlns:a16="http://schemas.microsoft.com/office/drawing/2014/main" id="{EA9CA2E6-3436-4B8A-889B-B982B8ABB3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464050"/>
          </a:xfrm>
        </p:spPr>
        <p:txBody>
          <a:bodyPr/>
          <a:lstStyle/>
          <a:p>
            <a:pPr marL="285750" indent="-285750">
              <a:buFontTx/>
              <a:buChar char="•"/>
            </a:pPr>
            <a:r>
              <a:rPr lang="cs-CZ" altLang="cs-CZ" sz="1600"/>
              <a:t>V analytické části byly identifikovány nejvíce kritické </a:t>
            </a:r>
            <a:r>
              <a:rPr lang="cs-CZ" altLang="cs-CZ" sz="1600" b="1"/>
              <a:t>skupiny účastníků</a:t>
            </a:r>
            <a:r>
              <a:rPr lang="cs-CZ" altLang="cs-CZ" sz="1600"/>
              <a:t> silničního provozu a nejnebezpečnější </a:t>
            </a:r>
            <a:r>
              <a:rPr lang="cs-CZ" altLang="cs-CZ" sz="1600" b="1"/>
              <a:t>rizikové faktory chování</a:t>
            </a:r>
            <a:r>
              <a:rPr lang="cs-CZ" altLang="cs-CZ" sz="1600"/>
              <a:t> v silničním provozu:</a:t>
            </a:r>
          </a:p>
          <a:p>
            <a:pPr lvl="1" indent="-342900">
              <a:buFontTx/>
              <a:buAutoNum type="alphaLcParenR"/>
            </a:pPr>
            <a:r>
              <a:rPr lang="pl-PL" altLang="cs-CZ" sz="1600"/>
              <a:t>děti</a:t>
            </a:r>
            <a:r>
              <a:rPr lang="cs-CZ" altLang="cs-CZ" sz="1600"/>
              <a:t>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chodci,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cyklisté,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motocyklisté,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mladí řidiči (do 24 let),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stárnoucí populace (od 65 let),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alkohol a jiné návykové látky,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nepřiměřená rychlost,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nedání přednosti v jízdě (od roku 2017),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nesprávné předjíždění (od roku 2017),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nákladní automobily (od roku 2017).</a:t>
            </a:r>
          </a:p>
          <a:p>
            <a:pPr marL="285750" indent="-285750">
              <a:buFontTx/>
              <a:buChar char="•"/>
            </a:pPr>
            <a:endParaRPr lang="cs-CZ" altLang="cs-CZ" sz="1600"/>
          </a:p>
          <a:p>
            <a:pPr marL="285750" indent="-285750">
              <a:buFontTx/>
              <a:buChar char="•"/>
            </a:pPr>
            <a:r>
              <a:rPr lang="cs-CZ" altLang="cs-CZ" sz="1600"/>
              <a:t>Bylo usilováno o totéž, jako v případě strategických cílů. Plnění viz dále.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6485E64-1400-44F0-8AD2-970E898714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Obrázek 3">
            <a:extLst>
              <a:ext uri="{FF2B5EF4-FFF2-40B4-BE49-F238E27FC236}">
                <a16:creationId xmlns:a16="http://schemas.microsoft.com/office/drawing/2014/main" id="{56EC4DD9-72DA-4AD1-B596-812AFE29E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1463"/>
            <a:ext cx="91440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2CB6C-5A33-4835-82A8-175452E34F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1">
            <a:extLst>
              <a:ext uri="{FF2B5EF4-FFF2-40B4-BE49-F238E27FC236}">
                <a16:creationId xmlns:a16="http://schemas.microsoft.com/office/drawing/2014/main" id="{B15F41D8-15BA-4BB8-A4A7-32A8DAEEC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/>
              <a:t>Strategický plán: dílčí cíle z pohledu infrastruktury</a:t>
            </a:r>
          </a:p>
        </p:txBody>
      </p:sp>
      <p:sp>
        <p:nvSpPr>
          <p:cNvPr id="15363" name="Zástupný obsah 2">
            <a:extLst>
              <a:ext uri="{FF2B5EF4-FFF2-40B4-BE49-F238E27FC236}">
                <a16:creationId xmlns:a16="http://schemas.microsoft.com/office/drawing/2014/main" id="{460BD874-8BC4-4CE8-9C68-ED0651F8FD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991475" cy="4608513"/>
          </a:xfrm>
        </p:spPr>
        <p:txBody>
          <a:bodyPr/>
          <a:lstStyle/>
          <a:p>
            <a:pPr marL="285750" indent="-285750">
              <a:buFontTx/>
              <a:buChar char="•"/>
            </a:pPr>
            <a:r>
              <a:rPr lang="cs-CZ" altLang="cs-CZ" sz="1600"/>
              <a:t>Při vyhodnocení plnění strategie se nehodovost a následky analyzují taktéž z pohledu </a:t>
            </a:r>
            <a:r>
              <a:rPr lang="cs-CZ" altLang="cs-CZ" sz="1600" b="1"/>
              <a:t>infrastruktury</a:t>
            </a:r>
            <a:r>
              <a:rPr lang="cs-CZ" altLang="cs-CZ" sz="1600"/>
              <a:t>, konkrétně se sleduje:</a:t>
            </a:r>
          </a:p>
          <a:p>
            <a:pPr lvl="1" indent="-342900">
              <a:buFontTx/>
              <a:buAutoNum type="alphaLcParenR"/>
            </a:pPr>
            <a:r>
              <a:rPr lang="pl-PL" altLang="cs-CZ" sz="1600"/>
              <a:t>druh komunikace</a:t>
            </a:r>
            <a:r>
              <a:rPr lang="cs-CZ" altLang="cs-CZ" sz="1600"/>
              <a:t>,</a:t>
            </a:r>
          </a:p>
          <a:p>
            <a:pPr lvl="1" indent="-342900">
              <a:buFontTx/>
              <a:buAutoNum type="alphaLcParenR"/>
            </a:pPr>
            <a:r>
              <a:rPr lang="cs-CZ" altLang="cs-CZ" sz="1600"/>
              <a:t>směrové poměry komunikace.</a:t>
            </a:r>
          </a:p>
          <a:p>
            <a:pPr marL="285750" indent="-285750">
              <a:buFontTx/>
              <a:buChar char="•"/>
            </a:pPr>
            <a:endParaRPr lang="cs-CZ" altLang="cs-CZ" sz="1600"/>
          </a:p>
          <a:p>
            <a:pPr marL="285750" indent="-285750">
              <a:buFontTx/>
              <a:buChar char="•"/>
            </a:pPr>
            <a:r>
              <a:rPr lang="cs-CZ" altLang="cs-CZ" sz="1600"/>
              <a:t>Bylo usilováno o totéž, jako v případě strategických cílů. Plnění viz dále.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E5498E4-C6C9-4160-80E8-16DAC66B9D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2320" y="133340"/>
          <a:ext cx="1584000" cy="135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45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Char char="Ø"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45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Char char="Ø"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C45C86883705478537A1F235750B44" ma:contentTypeVersion="9" ma:contentTypeDescription="Vytvoří nový dokument" ma:contentTypeScope="" ma:versionID="90d3a6d6f507e5402235b37528102edc">
  <xsd:schema xmlns:xsd="http://www.w3.org/2001/XMLSchema" xmlns:xs="http://www.w3.org/2001/XMLSchema" xmlns:p="http://schemas.microsoft.com/office/2006/metadata/properties" xmlns:ns3="a7c16914-1e2b-4cc2-a82d-d5b04b5d00c8" targetNamespace="http://schemas.microsoft.com/office/2006/metadata/properties" ma:root="true" ma:fieldsID="d812c5311cc4bd7e775273de572fbe85" ns3:_="">
    <xsd:import namespace="a7c16914-1e2b-4cc2-a82d-d5b04b5d00c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c16914-1e2b-4cc2-a82d-d5b04b5d00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E05A46-3E3D-4DFA-88F3-174680DD60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c16914-1e2b-4cc2-a82d-d5b04b5d00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C77CB91-03E1-4E82-B907-D01CE0CE9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450D2CA-6056-40DF-A08E-369015E75A0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a7c16914-1e2b-4cc2-a82d-d5b04b5d00c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10890</TotalTime>
  <Words>1900</Words>
  <Application>Microsoft Office PowerPoint</Application>
  <PresentationFormat>Předvádění na obrazovce (4:3)</PresentationFormat>
  <Paragraphs>263</Paragraphs>
  <Slides>30</Slides>
  <Notes>30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3" baseType="lpstr">
      <vt:lpstr>Arial</vt:lpstr>
      <vt:lpstr>Wingdings</vt:lpstr>
      <vt:lpstr>Výchozí návrh</vt:lpstr>
      <vt:lpstr>Příklad implementace krajské strategie BESIP ve Zlínském kraji</vt:lpstr>
      <vt:lpstr>Strategie BESIP ZK 2012–2020</vt:lpstr>
      <vt:lpstr>Představení stávající Strategie BESIP ZK 2012–2020</vt:lpstr>
      <vt:lpstr>Strategický plán: strategické cíle</vt:lpstr>
      <vt:lpstr>Prezentace aplikace PowerPoint</vt:lpstr>
      <vt:lpstr>Prezentace aplikace PowerPoint</vt:lpstr>
      <vt:lpstr>Strategický plán: dílčí cíle</vt:lpstr>
      <vt:lpstr>Prezentace aplikace PowerPoint</vt:lpstr>
      <vt:lpstr>Strategický plán: dílčí cíle z pohledu infrastruktury</vt:lpstr>
      <vt:lpstr>Prezentace aplikace PowerPoint</vt:lpstr>
      <vt:lpstr>Prezentace aplikace PowerPoint</vt:lpstr>
      <vt:lpstr>Akční program: nápravná opatření</vt:lpstr>
      <vt:lpstr>Akční program: nápravná opatření – nehodové lokality</vt:lpstr>
      <vt:lpstr>Příklad shluku vážných dopravních nehod</vt:lpstr>
      <vt:lpstr>Příklad implementace řešení nehodových lokalit ze strategie</vt:lpstr>
      <vt:lpstr>Aktivity a investice kraje v oblasti dopravy</vt:lpstr>
      <vt:lpstr>Nová Strategie BESIP ZK 2022–2030</vt:lpstr>
      <vt:lpstr>VIZE NULA a bezpečný systém</vt:lpstr>
      <vt:lpstr>Provázanost krajské strategie s nadřazenými strategiemi BESIP</vt:lpstr>
      <vt:lpstr>Provázanost krajské strategie se strategickými dokumenty kraje</vt:lpstr>
      <vt:lpstr>Zhodnocení naplňování strategie BESIP ZK 2012–2020</vt:lpstr>
      <vt:lpstr>Zhodnocení naplňování strategie BESIP ZK 2012–2020</vt:lpstr>
      <vt:lpstr>Hodnocení bezpečnosti</vt:lpstr>
      <vt:lpstr>Hodnocení bezpečnosti</vt:lpstr>
      <vt:lpstr>Kategorie nehody – dle viníka ve ZK, 2012–2020</vt:lpstr>
      <vt:lpstr>Infrastruktura – následky dle druhu komunikace ve ZK, 2012–2020</vt:lpstr>
      <vt:lpstr>Infrastruktura – následky dle směrových poměrů ve ZK, 2012–2020</vt:lpstr>
      <vt:lpstr>Celková souhrnná SWOT analýza</vt:lpstr>
      <vt:lpstr>Shrnutí</vt:lpstr>
      <vt:lpstr>Děkuji za pozornost.</vt:lpstr>
    </vt:vector>
  </TitlesOfParts>
  <Company>Zlínský kraj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Dopravní politika ZK</dc:title>
  <dc:creator>Ing. Bc. Pavel Kavan</dc:creator>
  <cp:lastModifiedBy>Vaňková Hana</cp:lastModifiedBy>
  <cp:revision>717</cp:revision>
  <cp:lastPrinted>2021-11-02T07:16:04Z</cp:lastPrinted>
  <dcterms:created xsi:type="dcterms:W3CDTF">2006-03-17T09:59:38Z</dcterms:created>
  <dcterms:modified xsi:type="dcterms:W3CDTF">2021-11-03T08:14:50Z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0x010100EAC45C86883705478537A1F235750B44</vt:lpwstr>
  </property>
</Properties>
</file>