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8"/>
  </p:notesMasterIdLst>
  <p:handoutMasterIdLst>
    <p:handoutMasterId r:id="rId39"/>
  </p:handoutMasterIdLst>
  <p:sldIdLst>
    <p:sldId id="256" r:id="rId5"/>
    <p:sldId id="273" r:id="rId6"/>
    <p:sldId id="274" r:id="rId7"/>
    <p:sldId id="275" r:id="rId8"/>
    <p:sldId id="314" r:id="rId9"/>
    <p:sldId id="278" r:id="rId10"/>
    <p:sldId id="286" r:id="rId11"/>
    <p:sldId id="279" r:id="rId12"/>
    <p:sldId id="302" r:id="rId13"/>
    <p:sldId id="277" r:id="rId14"/>
    <p:sldId id="288" r:id="rId15"/>
    <p:sldId id="291" r:id="rId16"/>
    <p:sldId id="283" r:id="rId17"/>
    <p:sldId id="294" r:id="rId18"/>
    <p:sldId id="295" r:id="rId19"/>
    <p:sldId id="296" r:id="rId20"/>
    <p:sldId id="303" r:id="rId21"/>
    <p:sldId id="307" r:id="rId22"/>
    <p:sldId id="304" r:id="rId23"/>
    <p:sldId id="290" r:id="rId24"/>
    <p:sldId id="305" r:id="rId25"/>
    <p:sldId id="306" r:id="rId26"/>
    <p:sldId id="289" r:id="rId27"/>
    <p:sldId id="301" r:id="rId28"/>
    <p:sldId id="309" r:id="rId29"/>
    <p:sldId id="308" r:id="rId30"/>
    <p:sldId id="257" r:id="rId31"/>
    <p:sldId id="281" r:id="rId32"/>
    <p:sldId id="299" r:id="rId33"/>
    <p:sldId id="300" r:id="rId34"/>
    <p:sldId id="292" r:id="rId35"/>
    <p:sldId id="297" r:id="rId36"/>
    <p:sldId id="293" r:id="rId37"/>
  </p:sldIdLst>
  <p:sldSz cx="9144000" cy="6858000" type="screen4x3"/>
  <p:notesSz cx="7099300" cy="10234613"/>
  <p:defaultTextStyle>
    <a:defPPr>
      <a:defRPr lang="cs-CZ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6A21"/>
    <a:srgbClr val="F3742E"/>
    <a:srgbClr val="DE0000"/>
    <a:srgbClr val="CC0000"/>
    <a:srgbClr val="484C4C"/>
    <a:srgbClr val="297DC1"/>
    <a:srgbClr val="0E4C85"/>
    <a:srgbClr val="2A79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92FA8B-72A1-4E55-92D8-914C236D06B8}" v="123" dt="2021-10-14T12:32:48.078"/>
    <p1510:client id="{F2E6D105-DB77-44D4-87D6-54BE579F1EAE}" v="334" dt="2021-10-15T12:29:32.2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0" autoAdjust="0"/>
    <p:restoredTop sz="94660"/>
  </p:normalViewPr>
  <p:slideViewPr>
    <p:cSldViewPr>
      <p:cViewPr varScale="1">
        <p:scale>
          <a:sx n="91" d="100"/>
          <a:sy n="91" d="100"/>
        </p:scale>
        <p:origin x="1692" y="78"/>
      </p:cViewPr>
      <p:guideLst>
        <p:guide orient="horz" pos="216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3738" y="60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F680FA-792F-4854-8273-DA9940929D71}" type="doc">
      <dgm:prSet loTypeId="urn:microsoft.com/office/officeart/2005/8/layout/list1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cs-CZ"/>
        </a:p>
      </dgm:t>
    </dgm:pt>
    <dgm:pt modelId="{09FB4E7B-709C-4614-9461-FF886215C625}">
      <dgm:prSet phldrT="[Text]"/>
      <dgm:spPr/>
      <dgm:t>
        <a:bodyPr/>
        <a:lstStyle/>
        <a:p>
          <a:r>
            <a:rPr lang="cs-CZ" dirty="0" err="1"/>
            <a:t>Samovysvětlující</a:t>
          </a:r>
          <a:r>
            <a:rPr lang="cs-CZ" dirty="0"/>
            <a:t> komunikace</a:t>
          </a:r>
        </a:p>
      </dgm:t>
    </dgm:pt>
    <dgm:pt modelId="{5658FDA0-EE5E-4960-82BD-88A285E4A32A}" type="parTrans" cxnId="{1667F0E5-BF70-47FC-A7C7-9920B7CD6F3E}">
      <dgm:prSet/>
      <dgm:spPr/>
      <dgm:t>
        <a:bodyPr/>
        <a:lstStyle/>
        <a:p>
          <a:endParaRPr lang="cs-CZ"/>
        </a:p>
      </dgm:t>
    </dgm:pt>
    <dgm:pt modelId="{070755EC-F772-42E2-A425-01276D59DACC}" type="sibTrans" cxnId="{1667F0E5-BF70-47FC-A7C7-9920B7CD6F3E}">
      <dgm:prSet/>
      <dgm:spPr/>
      <dgm:t>
        <a:bodyPr/>
        <a:lstStyle/>
        <a:p>
          <a:endParaRPr lang="cs-CZ"/>
        </a:p>
      </dgm:t>
    </dgm:pt>
    <dgm:pt modelId="{044FFAA1-34DA-47AB-A858-D7950D6AC280}">
      <dgm:prSet phldrT="[Text]"/>
      <dgm:spPr/>
      <dgm:t>
        <a:bodyPr/>
        <a:lstStyle/>
        <a:p>
          <a:r>
            <a:rPr lang="cs-CZ" dirty="0"/>
            <a:t>Odpouštějící komunikace</a:t>
          </a:r>
        </a:p>
      </dgm:t>
    </dgm:pt>
    <dgm:pt modelId="{C4B94C7A-2340-4120-A90D-382B4C26C740}" type="parTrans" cxnId="{295E4415-3E95-4B32-B359-DBCDE3AC4F8E}">
      <dgm:prSet/>
      <dgm:spPr/>
      <dgm:t>
        <a:bodyPr/>
        <a:lstStyle/>
        <a:p>
          <a:endParaRPr lang="cs-CZ"/>
        </a:p>
      </dgm:t>
    </dgm:pt>
    <dgm:pt modelId="{D3256349-D136-44BD-846B-D60C7299998E}" type="sibTrans" cxnId="{295E4415-3E95-4B32-B359-DBCDE3AC4F8E}">
      <dgm:prSet/>
      <dgm:spPr/>
      <dgm:t>
        <a:bodyPr/>
        <a:lstStyle/>
        <a:p>
          <a:endParaRPr lang="cs-CZ"/>
        </a:p>
      </dgm:t>
    </dgm:pt>
    <dgm:pt modelId="{9B0B2443-D599-40B0-826D-63A218462E6F}">
      <dgm:prSet/>
      <dgm:spPr/>
      <dgm:t>
        <a:bodyPr/>
        <a:lstStyle/>
        <a:p>
          <a:r>
            <a:rPr lang="cs-CZ" dirty="0"/>
            <a:t>Dává řidiči jasnou informaci změnách dopravního prostředí</a:t>
          </a:r>
        </a:p>
      </dgm:t>
    </dgm:pt>
    <dgm:pt modelId="{A609E68F-9D28-4955-B999-ADAC406144DC}" type="parTrans" cxnId="{C9506677-69D4-4942-9BB0-E42033217164}">
      <dgm:prSet/>
      <dgm:spPr/>
      <dgm:t>
        <a:bodyPr/>
        <a:lstStyle/>
        <a:p>
          <a:endParaRPr lang="cs-CZ"/>
        </a:p>
      </dgm:t>
    </dgm:pt>
    <dgm:pt modelId="{264FBFCD-18AB-4DB5-9902-CF81C1FE4F29}" type="sibTrans" cxnId="{C9506677-69D4-4942-9BB0-E42033217164}">
      <dgm:prSet/>
      <dgm:spPr/>
      <dgm:t>
        <a:bodyPr/>
        <a:lstStyle/>
        <a:p>
          <a:endParaRPr lang="cs-CZ"/>
        </a:p>
      </dgm:t>
    </dgm:pt>
    <dgm:pt modelId="{FA01C997-4206-49D0-843B-29B93B4F7BE3}">
      <dgm:prSet/>
      <dgm:spPr/>
      <dgm:t>
        <a:bodyPr/>
        <a:lstStyle/>
        <a:p>
          <a:r>
            <a:rPr lang="cs-CZ" dirty="0"/>
            <a:t>Netrestá řidiče za chyby v případě, že vyjede mimo komunikaci</a:t>
          </a:r>
        </a:p>
      </dgm:t>
    </dgm:pt>
    <dgm:pt modelId="{B04A04AB-E898-4C7D-899B-337319E81CC7}" type="parTrans" cxnId="{96F39D1E-83D6-4E68-8108-9B9E328E56F2}">
      <dgm:prSet/>
      <dgm:spPr/>
      <dgm:t>
        <a:bodyPr/>
        <a:lstStyle/>
        <a:p>
          <a:endParaRPr lang="cs-CZ"/>
        </a:p>
      </dgm:t>
    </dgm:pt>
    <dgm:pt modelId="{631F0065-7B3A-4BF6-82B1-D53B87FA8969}" type="sibTrans" cxnId="{96F39D1E-83D6-4E68-8108-9B9E328E56F2}">
      <dgm:prSet/>
      <dgm:spPr/>
      <dgm:t>
        <a:bodyPr/>
        <a:lstStyle/>
        <a:p>
          <a:endParaRPr lang="cs-CZ"/>
        </a:p>
      </dgm:t>
    </dgm:pt>
    <dgm:pt modelId="{254537FE-F9F8-473F-B94B-7FA036971CA1}">
      <dgm:prSet/>
      <dgm:spPr/>
      <dgm:t>
        <a:bodyPr/>
        <a:lstStyle/>
        <a:p>
          <a:r>
            <a:rPr lang="cs-CZ" dirty="0"/>
            <a:t>Má takové uspořádání, aby následky DN byly co nejmenší</a:t>
          </a:r>
        </a:p>
      </dgm:t>
    </dgm:pt>
    <dgm:pt modelId="{721481B2-514E-4773-8FC2-AEAFF6D47621}" type="parTrans" cxnId="{C7BCD111-94B7-48C1-B901-ACF3FF4207B5}">
      <dgm:prSet/>
      <dgm:spPr/>
      <dgm:t>
        <a:bodyPr/>
        <a:lstStyle/>
        <a:p>
          <a:endParaRPr lang="cs-CZ"/>
        </a:p>
      </dgm:t>
    </dgm:pt>
    <dgm:pt modelId="{A9E07C6B-EABE-4C44-ADB7-2A4779871785}" type="sibTrans" cxnId="{C7BCD111-94B7-48C1-B901-ACF3FF4207B5}">
      <dgm:prSet/>
      <dgm:spPr/>
      <dgm:t>
        <a:bodyPr/>
        <a:lstStyle/>
        <a:p>
          <a:endParaRPr lang="cs-CZ"/>
        </a:p>
      </dgm:t>
    </dgm:pt>
    <dgm:pt modelId="{8D4B3316-B2A2-4B3D-9877-9C086317A67B}">
      <dgm:prSet/>
      <dgm:spPr/>
      <dgm:t>
        <a:bodyPr/>
        <a:lstStyle/>
        <a:p>
          <a:r>
            <a:rPr lang="cs-CZ" dirty="0"/>
            <a:t>Prioritou je eliminovat nebo snižovat následky DN vzniklých chybami řidičů, selháním vozidla nebo nevyhovujícím stavem vozovky</a:t>
          </a:r>
        </a:p>
      </dgm:t>
    </dgm:pt>
    <dgm:pt modelId="{6F15BA8F-61F4-4C53-B285-9606EBC2A198}" type="parTrans" cxnId="{FFC7C4AF-FD49-4C90-8244-D8F6957D0E9A}">
      <dgm:prSet/>
      <dgm:spPr/>
      <dgm:t>
        <a:bodyPr/>
        <a:lstStyle/>
        <a:p>
          <a:endParaRPr lang="cs-CZ"/>
        </a:p>
      </dgm:t>
    </dgm:pt>
    <dgm:pt modelId="{F5A9676C-2B76-4436-9CB7-E08E7A36E00E}" type="sibTrans" cxnId="{FFC7C4AF-FD49-4C90-8244-D8F6957D0E9A}">
      <dgm:prSet/>
      <dgm:spPr/>
      <dgm:t>
        <a:bodyPr/>
        <a:lstStyle/>
        <a:p>
          <a:endParaRPr lang="cs-CZ"/>
        </a:p>
      </dgm:t>
    </dgm:pt>
    <dgm:pt modelId="{E760D6D2-1300-4FE4-A78A-2273B09A2250}">
      <dgm:prSet/>
      <dgm:spPr/>
      <dgm:t>
        <a:bodyPr/>
        <a:lstStyle/>
        <a:p>
          <a:r>
            <a:rPr lang="cs-CZ" dirty="0"/>
            <a:t>Uspořádání naznačuje jak se chovat a reagovat</a:t>
          </a:r>
        </a:p>
      </dgm:t>
    </dgm:pt>
    <dgm:pt modelId="{08C6928F-B86C-4079-BEBD-E5CC1608311B}" type="parTrans" cxnId="{16D31BA0-E674-49DA-A295-CD39DE3AB198}">
      <dgm:prSet/>
      <dgm:spPr/>
      <dgm:t>
        <a:bodyPr/>
        <a:lstStyle/>
        <a:p>
          <a:endParaRPr lang="cs-CZ"/>
        </a:p>
      </dgm:t>
    </dgm:pt>
    <dgm:pt modelId="{CB296D00-6133-41B8-9534-DD6ED4148982}" type="sibTrans" cxnId="{16D31BA0-E674-49DA-A295-CD39DE3AB198}">
      <dgm:prSet/>
      <dgm:spPr/>
      <dgm:t>
        <a:bodyPr/>
        <a:lstStyle/>
        <a:p>
          <a:endParaRPr lang="cs-CZ"/>
        </a:p>
      </dgm:t>
    </dgm:pt>
    <dgm:pt modelId="{81C4874D-42DE-481D-ADC0-1B284649E8E7}" type="pres">
      <dgm:prSet presAssocID="{F7F680FA-792F-4854-8273-DA9940929D71}" presName="linear" presStyleCnt="0">
        <dgm:presLayoutVars>
          <dgm:dir/>
          <dgm:animLvl val="lvl"/>
          <dgm:resizeHandles val="exact"/>
        </dgm:presLayoutVars>
      </dgm:prSet>
      <dgm:spPr/>
    </dgm:pt>
    <dgm:pt modelId="{DAB0F3AC-D02F-4619-8260-B0BA976D3193}" type="pres">
      <dgm:prSet presAssocID="{09FB4E7B-709C-4614-9461-FF886215C625}" presName="parentLin" presStyleCnt="0"/>
      <dgm:spPr/>
    </dgm:pt>
    <dgm:pt modelId="{26517DD1-D572-4359-B64F-5A4CF10EEEF1}" type="pres">
      <dgm:prSet presAssocID="{09FB4E7B-709C-4614-9461-FF886215C625}" presName="parentLeftMargin" presStyleLbl="node1" presStyleIdx="0" presStyleCnt="2"/>
      <dgm:spPr/>
    </dgm:pt>
    <dgm:pt modelId="{8DB39A7D-7C44-40E2-AF7F-CA78FCF172B1}" type="pres">
      <dgm:prSet presAssocID="{09FB4E7B-709C-4614-9461-FF886215C625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61F155CE-C017-4D98-A8A0-9CDC3EDD0A3C}" type="pres">
      <dgm:prSet presAssocID="{09FB4E7B-709C-4614-9461-FF886215C625}" presName="negativeSpace" presStyleCnt="0"/>
      <dgm:spPr/>
    </dgm:pt>
    <dgm:pt modelId="{0654A118-7B3D-4ECF-940C-BA0CFAAD9F22}" type="pres">
      <dgm:prSet presAssocID="{09FB4E7B-709C-4614-9461-FF886215C625}" presName="childText" presStyleLbl="conFgAcc1" presStyleIdx="0" presStyleCnt="2">
        <dgm:presLayoutVars>
          <dgm:bulletEnabled val="1"/>
        </dgm:presLayoutVars>
      </dgm:prSet>
      <dgm:spPr/>
    </dgm:pt>
    <dgm:pt modelId="{BF366D63-EA12-4174-8600-4CB83C6C7604}" type="pres">
      <dgm:prSet presAssocID="{070755EC-F772-42E2-A425-01276D59DACC}" presName="spaceBetweenRectangles" presStyleCnt="0"/>
      <dgm:spPr/>
    </dgm:pt>
    <dgm:pt modelId="{3958B0F1-D31A-42A5-AD84-BC4074556EDC}" type="pres">
      <dgm:prSet presAssocID="{044FFAA1-34DA-47AB-A858-D7950D6AC280}" presName="parentLin" presStyleCnt="0"/>
      <dgm:spPr/>
    </dgm:pt>
    <dgm:pt modelId="{F11AD1EA-24AB-4225-88CF-A545ED858A57}" type="pres">
      <dgm:prSet presAssocID="{044FFAA1-34DA-47AB-A858-D7950D6AC280}" presName="parentLeftMargin" presStyleLbl="node1" presStyleIdx="0" presStyleCnt="2"/>
      <dgm:spPr/>
    </dgm:pt>
    <dgm:pt modelId="{2022FC5A-17A9-4C1A-85D9-EEB1382BF306}" type="pres">
      <dgm:prSet presAssocID="{044FFAA1-34DA-47AB-A858-D7950D6AC280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F1F2D7DD-8E99-47A2-96D4-72F656A45208}" type="pres">
      <dgm:prSet presAssocID="{044FFAA1-34DA-47AB-A858-D7950D6AC280}" presName="negativeSpace" presStyleCnt="0"/>
      <dgm:spPr/>
    </dgm:pt>
    <dgm:pt modelId="{67483AC4-F5F3-4625-96DC-3E7034146AEE}" type="pres">
      <dgm:prSet presAssocID="{044FFAA1-34DA-47AB-A858-D7950D6AC280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C7BCD111-94B7-48C1-B901-ACF3FF4207B5}" srcId="{044FFAA1-34DA-47AB-A858-D7950D6AC280}" destId="{254537FE-F9F8-473F-B94B-7FA036971CA1}" srcOrd="1" destOrd="0" parTransId="{721481B2-514E-4773-8FC2-AEAFF6D47621}" sibTransId="{A9E07C6B-EABE-4C44-ADB7-2A4779871785}"/>
    <dgm:cxn modelId="{295E4415-3E95-4B32-B359-DBCDE3AC4F8E}" srcId="{F7F680FA-792F-4854-8273-DA9940929D71}" destId="{044FFAA1-34DA-47AB-A858-D7950D6AC280}" srcOrd="1" destOrd="0" parTransId="{C4B94C7A-2340-4120-A90D-382B4C26C740}" sibTransId="{D3256349-D136-44BD-846B-D60C7299998E}"/>
    <dgm:cxn modelId="{96F39D1E-83D6-4E68-8108-9B9E328E56F2}" srcId="{044FFAA1-34DA-47AB-A858-D7950D6AC280}" destId="{FA01C997-4206-49D0-843B-29B93B4F7BE3}" srcOrd="0" destOrd="0" parTransId="{B04A04AB-E898-4C7D-899B-337319E81CC7}" sibTransId="{631F0065-7B3A-4BF6-82B1-D53B87FA8969}"/>
    <dgm:cxn modelId="{A9A55C36-50A3-4453-81FB-D5C5527464EB}" type="presOf" srcId="{E760D6D2-1300-4FE4-A78A-2273B09A2250}" destId="{0654A118-7B3D-4ECF-940C-BA0CFAAD9F22}" srcOrd="0" destOrd="1" presId="urn:microsoft.com/office/officeart/2005/8/layout/list1"/>
    <dgm:cxn modelId="{55792749-8156-4A7A-B9AA-B374BC3A844C}" type="presOf" srcId="{09FB4E7B-709C-4614-9461-FF886215C625}" destId="{8DB39A7D-7C44-40E2-AF7F-CA78FCF172B1}" srcOrd="1" destOrd="0" presId="urn:microsoft.com/office/officeart/2005/8/layout/list1"/>
    <dgm:cxn modelId="{C9506677-69D4-4942-9BB0-E42033217164}" srcId="{09FB4E7B-709C-4614-9461-FF886215C625}" destId="{9B0B2443-D599-40B0-826D-63A218462E6F}" srcOrd="0" destOrd="0" parTransId="{A609E68F-9D28-4955-B999-ADAC406144DC}" sibTransId="{264FBFCD-18AB-4DB5-9902-CF81C1FE4F29}"/>
    <dgm:cxn modelId="{39B4D359-5A37-41BA-A778-3F2C6B86F6D7}" type="presOf" srcId="{FA01C997-4206-49D0-843B-29B93B4F7BE3}" destId="{67483AC4-F5F3-4625-96DC-3E7034146AEE}" srcOrd="0" destOrd="0" presId="urn:microsoft.com/office/officeart/2005/8/layout/list1"/>
    <dgm:cxn modelId="{16D31BA0-E674-49DA-A295-CD39DE3AB198}" srcId="{09FB4E7B-709C-4614-9461-FF886215C625}" destId="{E760D6D2-1300-4FE4-A78A-2273B09A2250}" srcOrd="1" destOrd="0" parTransId="{08C6928F-B86C-4079-BEBD-E5CC1608311B}" sibTransId="{CB296D00-6133-41B8-9534-DD6ED4148982}"/>
    <dgm:cxn modelId="{4C4561AE-21F6-409E-8312-D4E3D3744AFE}" type="presOf" srcId="{044FFAA1-34DA-47AB-A858-D7950D6AC280}" destId="{F11AD1EA-24AB-4225-88CF-A545ED858A57}" srcOrd="0" destOrd="0" presId="urn:microsoft.com/office/officeart/2005/8/layout/list1"/>
    <dgm:cxn modelId="{FFC7C4AF-FD49-4C90-8244-D8F6957D0E9A}" srcId="{044FFAA1-34DA-47AB-A858-D7950D6AC280}" destId="{8D4B3316-B2A2-4B3D-9877-9C086317A67B}" srcOrd="2" destOrd="0" parTransId="{6F15BA8F-61F4-4C53-B285-9606EBC2A198}" sibTransId="{F5A9676C-2B76-4436-9CB7-E08E7A36E00E}"/>
    <dgm:cxn modelId="{E18A90CF-594D-4631-826F-F89C8C527916}" type="presOf" srcId="{254537FE-F9F8-473F-B94B-7FA036971CA1}" destId="{67483AC4-F5F3-4625-96DC-3E7034146AEE}" srcOrd="0" destOrd="1" presId="urn:microsoft.com/office/officeart/2005/8/layout/list1"/>
    <dgm:cxn modelId="{A78909D2-DDD4-4180-A945-20A154AE0D18}" type="presOf" srcId="{8D4B3316-B2A2-4B3D-9877-9C086317A67B}" destId="{67483AC4-F5F3-4625-96DC-3E7034146AEE}" srcOrd="0" destOrd="2" presId="urn:microsoft.com/office/officeart/2005/8/layout/list1"/>
    <dgm:cxn modelId="{1667F0E5-BF70-47FC-A7C7-9920B7CD6F3E}" srcId="{F7F680FA-792F-4854-8273-DA9940929D71}" destId="{09FB4E7B-709C-4614-9461-FF886215C625}" srcOrd="0" destOrd="0" parTransId="{5658FDA0-EE5E-4960-82BD-88A285E4A32A}" sibTransId="{070755EC-F772-42E2-A425-01276D59DACC}"/>
    <dgm:cxn modelId="{23BBF4E8-4669-45C1-978D-FF8714A158D9}" type="presOf" srcId="{044FFAA1-34DA-47AB-A858-D7950D6AC280}" destId="{2022FC5A-17A9-4C1A-85D9-EEB1382BF306}" srcOrd="1" destOrd="0" presId="urn:microsoft.com/office/officeart/2005/8/layout/list1"/>
    <dgm:cxn modelId="{B62176EA-AB44-40F4-BEE0-DC3409BF3B1A}" type="presOf" srcId="{F7F680FA-792F-4854-8273-DA9940929D71}" destId="{81C4874D-42DE-481D-ADC0-1B284649E8E7}" srcOrd="0" destOrd="0" presId="urn:microsoft.com/office/officeart/2005/8/layout/list1"/>
    <dgm:cxn modelId="{20557AF7-52F5-46B5-B4C6-21CF63E5A533}" type="presOf" srcId="{09FB4E7B-709C-4614-9461-FF886215C625}" destId="{26517DD1-D572-4359-B64F-5A4CF10EEEF1}" srcOrd="0" destOrd="0" presId="urn:microsoft.com/office/officeart/2005/8/layout/list1"/>
    <dgm:cxn modelId="{D22289F9-7319-4015-BA56-5283D929B6FA}" type="presOf" srcId="{9B0B2443-D599-40B0-826D-63A218462E6F}" destId="{0654A118-7B3D-4ECF-940C-BA0CFAAD9F22}" srcOrd="0" destOrd="0" presId="urn:microsoft.com/office/officeart/2005/8/layout/list1"/>
    <dgm:cxn modelId="{04AE73B3-ABA9-4F20-A3A2-3A6DC89C609B}" type="presParOf" srcId="{81C4874D-42DE-481D-ADC0-1B284649E8E7}" destId="{DAB0F3AC-D02F-4619-8260-B0BA976D3193}" srcOrd="0" destOrd="0" presId="urn:microsoft.com/office/officeart/2005/8/layout/list1"/>
    <dgm:cxn modelId="{B715D894-141E-4899-AF64-843288F58A1B}" type="presParOf" srcId="{DAB0F3AC-D02F-4619-8260-B0BA976D3193}" destId="{26517DD1-D572-4359-B64F-5A4CF10EEEF1}" srcOrd="0" destOrd="0" presId="urn:microsoft.com/office/officeart/2005/8/layout/list1"/>
    <dgm:cxn modelId="{5B54F611-4A1B-48D1-A778-254BD6732A31}" type="presParOf" srcId="{DAB0F3AC-D02F-4619-8260-B0BA976D3193}" destId="{8DB39A7D-7C44-40E2-AF7F-CA78FCF172B1}" srcOrd="1" destOrd="0" presId="urn:microsoft.com/office/officeart/2005/8/layout/list1"/>
    <dgm:cxn modelId="{E88BFE78-ED38-4107-82D5-4EA77D759FFF}" type="presParOf" srcId="{81C4874D-42DE-481D-ADC0-1B284649E8E7}" destId="{61F155CE-C017-4D98-A8A0-9CDC3EDD0A3C}" srcOrd="1" destOrd="0" presId="urn:microsoft.com/office/officeart/2005/8/layout/list1"/>
    <dgm:cxn modelId="{1C6A7A22-705E-4353-A0EC-BD753B5A8F25}" type="presParOf" srcId="{81C4874D-42DE-481D-ADC0-1B284649E8E7}" destId="{0654A118-7B3D-4ECF-940C-BA0CFAAD9F22}" srcOrd="2" destOrd="0" presId="urn:microsoft.com/office/officeart/2005/8/layout/list1"/>
    <dgm:cxn modelId="{D1C46C68-D86C-4030-AC22-524F289D7A62}" type="presParOf" srcId="{81C4874D-42DE-481D-ADC0-1B284649E8E7}" destId="{BF366D63-EA12-4174-8600-4CB83C6C7604}" srcOrd="3" destOrd="0" presId="urn:microsoft.com/office/officeart/2005/8/layout/list1"/>
    <dgm:cxn modelId="{7BBCC86F-98E2-4821-9E08-B5F33370194A}" type="presParOf" srcId="{81C4874D-42DE-481D-ADC0-1B284649E8E7}" destId="{3958B0F1-D31A-42A5-AD84-BC4074556EDC}" srcOrd="4" destOrd="0" presId="urn:microsoft.com/office/officeart/2005/8/layout/list1"/>
    <dgm:cxn modelId="{4BBFDFB5-47DC-4C95-AF0D-658DBEC354D9}" type="presParOf" srcId="{3958B0F1-D31A-42A5-AD84-BC4074556EDC}" destId="{F11AD1EA-24AB-4225-88CF-A545ED858A57}" srcOrd="0" destOrd="0" presId="urn:microsoft.com/office/officeart/2005/8/layout/list1"/>
    <dgm:cxn modelId="{04617B69-380E-4708-91BB-3911DB4A36D3}" type="presParOf" srcId="{3958B0F1-D31A-42A5-AD84-BC4074556EDC}" destId="{2022FC5A-17A9-4C1A-85D9-EEB1382BF306}" srcOrd="1" destOrd="0" presId="urn:microsoft.com/office/officeart/2005/8/layout/list1"/>
    <dgm:cxn modelId="{824D84B6-8315-4B0E-A461-827BA9A82841}" type="presParOf" srcId="{81C4874D-42DE-481D-ADC0-1B284649E8E7}" destId="{F1F2D7DD-8E99-47A2-96D4-72F656A45208}" srcOrd="5" destOrd="0" presId="urn:microsoft.com/office/officeart/2005/8/layout/list1"/>
    <dgm:cxn modelId="{5E014471-0646-4012-82BB-28E326AFF241}" type="presParOf" srcId="{81C4874D-42DE-481D-ADC0-1B284649E8E7}" destId="{67483AC4-F5F3-4625-96DC-3E7034146AEE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3668DE-E98F-4246-97EF-E63CBCC5735E}" type="doc">
      <dgm:prSet loTypeId="urn:microsoft.com/office/officeart/2005/8/layout/chevron1" loCatId="process" qsTypeId="urn:microsoft.com/office/officeart/2005/8/quickstyle/simple3" qsCatId="simple" csTypeId="urn:microsoft.com/office/officeart/2005/8/colors/accent6_2" csCatId="accent6" phldr="1"/>
      <dgm:spPr/>
    </dgm:pt>
    <dgm:pt modelId="{9A942B62-6EDD-44F5-A2AE-4B17DAD0D24C}">
      <dgm:prSet phldrT="[Text]" custT="1"/>
      <dgm:spPr/>
      <dgm:t>
        <a:bodyPr/>
        <a:lstStyle/>
        <a:p>
          <a:r>
            <a:rPr lang="cs-CZ" sz="1800" dirty="0"/>
            <a:t>Zpracování podnětů / projektu</a:t>
          </a:r>
        </a:p>
      </dgm:t>
    </dgm:pt>
    <dgm:pt modelId="{5751EFE0-E821-47E5-BCBA-4168518B5CB2}" type="parTrans" cxnId="{F900D51B-C8C8-4604-9368-B298E7CD17D5}">
      <dgm:prSet/>
      <dgm:spPr/>
      <dgm:t>
        <a:bodyPr/>
        <a:lstStyle/>
        <a:p>
          <a:endParaRPr lang="cs-CZ" sz="1800"/>
        </a:p>
      </dgm:t>
    </dgm:pt>
    <dgm:pt modelId="{65AEEA82-CE25-49D8-80BE-1B419EF1371B}" type="sibTrans" cxnId="{F900D51B-C8C8-4604-9368-B298E7CD17D5}">
      <dgm:prSet/>
      <dgm:spPr/>
      <dgm:t>
        <a:bodyPr/>
        <a:lstStyle/>
        <a:p>
          <a:endParaRPr lang="cs-CZ" sz="1800"/>
        </a:p>
      </dgm:t>
    </dgm:pt>
    <dgm:pt modelId="{A8B1B718-54EA-48DE-92BA-7895D5342E5C}">
      <dgm:prSet phldrT="[Text]" custT="1"/>
      <dgm:spPr/>
      <dgm:t>
        <a:bodyPr/>
        <a:lstStyle/>
        <a:p>
          <a:r>
            <a:rPr lang="cs-CZ" sz="1800" dirty="0"/>
            <a:t>Výběr dodavatele</a:t>
          </a:r>
        </a:p>
        <a:p>
          <a:r>
            <a:rPr lang="cs-CZ" sz="1800" dirty="0"/>
            <a:t>Realizace úpravy</a:t>
          </a:r>
        </a:p>
      </dgm:t>
    </dgm:pt>
    <dgm:pt modelId="{F584418E-1EB5-4B6B-B660-4B24BFDCC937}" type="parTrans" cxnId="{68F99AE4-07DE-4A51-BDE7-BE886FCE50EE}">
      <dgm:prSet/>
      <dgm:spPr/>
      <dgm:t>
        <a:bodyPr/>
        <a:lstStyle/>
        <a:p>
          <a:endParaRPr lang="cs-CZ" sz="1800"/>
        </a:p>
      </dgm:t>
    </dgm:pt>
    <dgm:pt modelId="{D98DA041-E8BF-4516-843D-2C5DC4B448B2}" type="sibTrans" cxnId="{68F99AE4-07DE-4A51-BDE7-BE886FCE50EE}">
      <dgm:prSet/>
      <dgm:spPr/>
      <dgm:t>
        <a:bodyPr/>
        <a:lstStyle/>
        <a:p>
          <a:endParaRPr lang="cs-CZ" sz="1800"/>
        </a:p>
      </dgm:t>
    </dgm:pt>
    <dgm:pt modelId="{AC98EE5A-D96F-4405-907E-A1827D0D3597}">
      <dgm:prSet phldrT="[Text]" custT="1"/>
      <dgm:spPr/>
      <dgm:t>
        <a:bodyPr/>
        <a:lstStyle/>
        <a:p>
          <a:r>
            <a:rPr lang="cs-CZ" sz="1800" dirty="0"/>
            <a:t>Projednání návrhů opatření</a:t>
          </a:r>
        </a:p>
      </dgm:t>
    </dgm:pt>
    <dgm:pt modelId="{D9C913C5-2126-4D70-A6BF-BBB9A19E207E}" type="parTrans" cxnId="{0DB82F17-59D6-4147-A214-9F372896F8C4}">
      <dgm:prSet/>
      <dgm:spPr/>
      <dgm:t>
        <a:bodyPr/>
        <a:lstStyle/>
        <a:p>
          <a:endParaRPr lang="cs-CZ" sz="1800"/>
        </a:p>
      </dgm:t>
    </dgm:pt>
    <dgm:pt modelId="{00A42454-1454-421C-B604-A8795F8A79F7}" type="sibTrans" cxnId="{0DB82F17-59D6-4147-A214-9F372896F8C4}">
      <dgm:prSet/>
      <dgm:spPr/>
      <dgm:t>
        <a:bodyPr/>
        <a:lstStyle/>
        <a:p>
          <a:endParaRPr lang="cs-CZ" sz="1800"/>
        </a:p>
      </dgm:t>
    </dgm:pt>
    <dgm:pt modelId="{6C2BF443-B0CC-4E9B-902A-D0F2DFBD73A5}" type="pres">
      <dgm:prSet presAssocID="{263668DE-E98F-4246-97EF-E63CBCC5735E}" presName="Name0" presStyleCnt="0">
        <dgm:presLayoutVars>
          <dgm:dir/>
          <dgm:animLvl val="lvl"/>
          <dgm:resizeHandles val="exact"/>
        </dgm:presLayoutVars>
      </dgm:prSet>
      <dgm:spPr/>
    </dgm:pt>
    <dgm:pt modelId="{85ED37F7-F290-4A65-8DD1-E338B531D3BF}" type="pres">
      <dgm:prSet presAssocID="{9A942B62-6EDD-44F5-A2AE-4B17DAD0D24C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5DAD3377-BA12-4E29-94EC-A55CBBB1E6B8}" type="pres">
      <dgm:prSet presAssocID="{65AEEA82-CE25-49D8-80BE-1B419EF1371B}" presName="parTxOnlySpace" presStyleCnt="0"/>
      <dgm:spPr/>
    </dgm:pt>
    <dgm:pt modelId="{B686E268-E168-4058-987B-F655A7134799}" type="pres">
      <dgm:prSet presAssocID="{AC98EE5A-D96F-4405-907E-A1827D0D359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6501A20C-C934-4B6A-94A9-89A7D242AD88}" type="pres">
      <dgm:prSet presAssocID="{00A42454-1454-421C-B604-A8795F8A79F7}" presName="parTxOnlySpace" presStyleCnt="0"/>
      <dgm:spPr/>
    </dgm:pt>
    <dgm:pt modelId="{76FDE8D3-D7CB-46B1-8CA8-C5F08EDB345F}" type="pres">
      <dgm:prSet presAssocID="{A8B1B718-54EA-48DE-92BA-7895D5342E5C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0DB82F17-59D6-4147-A214-9F372896F8C4}" srcId="{263668DE-E98F-4246-97EF-E63CBCC5735E}" destId="{AC98EE5A-D96F-4405-907E-A1827D0D3597}" srcOrd="1" destOrd="0" parTransId="{D9C913C5-2126-4D70-A6BF-BBB9A19E207E}" sibTransId="{00A42454-1454-421C-B604-A8795F8A79F7}"/>
    <dgm:cxn modelId="{F900D51B-C8C8-4604-9368-B298E7CD17D5}" srcId="{263668DE-E98F-4246-97EF-E63CBCC5735E}" destId="{9A942B62-6EDD-44F5-A2AE-4B17DAD0D24C}" srcOrd="0" destOrd="0" parTransId="{5751EFE0-E821-47E5-BCBA-4168518B5CB2}" sibTransId="{65AEEA82-CE25-49D8-80BE-1B419EF1371B}"/>
    <dgm:cxn modelId="{A7F84C22-BDC7-4FD8-A629-70C54F200AAE}" type="presOf" srcId="{263668DE-E98F-4246-97EF-E63CBCC5735E}" destId="{6C2BF443-B0CC-4E9B-902A-D0F2DFBD73A5}" srcOrd="0" destOrd="0" presId="urn:microsoft.com/office/officeart/2005/8/layout/chevron1"/>
    <dgm:cxn modelId="{F5020243-BDDB-4F4E-BCA7-7457A1F7130B}" type="presOf" srcId="{A8B1B718-54EA-48DE-92BA-7895D5342E5C}" destId="{76FDE8D3-D7CB-46B1-8CA8-C5F08EDB345F}" srcOrd="0" destOrd="0" presId="urn:microsoft.com/office/officeart/2005/8/layout/chevron1"/>
    <dgm:cxn modelId="{F3252458-BA8B-4B83-A96E-12472FABEA9F}" type="presOf" srcId="{9A942B62-6EDD-44F5-A2AE-4B17DAD0D24C}" destId="{85ED37F7-F290-4A65-8DD1-E338B531D3BF}" srcOrd="0" destOrd="0" presId="urn:microsoft.com/office/officeart/2005/8/layout/chevron1"/>
    <dgm:cxn modelId="{68F99AE4-07DE-4A51-BDE7-BE886FCE50EE}" srcId="{263668DE-E98F-4246-97EF-E63CBCC5735E}" destId="{A8B1B718-54EA-48DE-92BA-7895D5342E5C}" srcOrd="2" destOrd="0" parTransId="{F584418E-1EB5-4B6B-B660-4B24BFDCC937}" sibTransId="{D98DA041-E8BF-4516-843D-2C5DC4B448B2}"/>
    <dgm:cxn modelId="{F46AD2FA-7ABA-482F-A154-3F68F5C3AEAD}" type="presOf" srcId="{AC98EE5A-D96F-4405-907E-A1827D0D3597}" destId="{B686E268-E168-4058-987B-F655A7134799}" srcOrd="0" destOrd="0" presId="urn:microsoft.com/office/officeart/2005/8/layout/chevron1"/>
    <dgm:cxn modelId="{B45D01E1-1F18-436F-9736-FC347CD9BDEE}" type="presParOf" srcId="{6C2BF443-B0CC-4E9B-902A-D0F2DFBD73A5}" destId="{85ED37F7-F290-4A65-8DD1-E338B531D3BF}" srcOrd="0" destOrd="0" presId="urn:microsoft.com/office/officeart/2005/8/layout/chevron1"/>
    <dgm:cxn modelId="{815226F3-0A03-498F-9C46-F4632EF049BD}" type="presParOf" srcId="{6C2BF443-B0CC-4E9B-902A-D0F2DFBD73A5}" destId="{5DAD3377-BA12-4E29-94EC-A55CBBB1E6B8}" srcOrd="1" destOrd="0" presId="urn:microsoft.com/office/officeart/2005/8/layout/chevron1"/>
    <dgm:cxn modelId="{397B321C-B472-472D-AAC4-716215AE832A}" type="presParOf" srcId="{6C2BF443-B0CC-4E9B-902A-D0F2DFBD73A5}" destId="{B686E268-E168-4058-987B-F655A7134799}" srcOrd="2" destOrd="0" presId="urn:microsoft.com/office/officeart/2005/8/layout/chevron1"/>
    <dgm:cxn modelId="{D154038F-AA61-454F-9301-A55B4A5E389E}" type="presParOf" srcId="{6C2BF443-B0CC-4E9B-902A-D0F2DFBD73A5}" destId="{6501A20C-C934-4B6A-94A9-89A7D242AD88}" srcOrd="3" destOrd="0" presId="urn:microsoft.com/office/officeart/2005/8/layout/chevron1"/>
    <dgm:cxn modelId="{BDEA174E-7659-48A5-9D5A-FD6C0BF97F6F}" type="presParOf" srcId="{6C2BF443-B0CC-4E9B-902A-D0F2DFBD73A5}" destId="{76FDE8D3-D7CB-46B1-8CA8-C5F08EDB345F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3668DE-E98F-4246-97EF-E63CBCC5735E}" type="doc">
      <dgm:prSet loTypeId="urn:microsoft.com/office/officeart/2005/8/layout/chevron1" loCatId="process" qsTypeId="urn:microsoft.com/office/officeart/2005/8/quickstyle/simple3" qsCatId="simple" csTypeId="urn:microsoft.com/office/officeart/2005/8/colors/accent6_2" csCatId="accent6" phldr="1"/>
      <dgm:spPr/>
    </dgm:pt>
    <dgm:pt modelId="{9A942B62-6EDD-44F5-A2AE-4B17DAD0D24C}">
      <dgm:prSet phldrT="[Text]" custT="1"/>
      <dgm:spPr/>
      <dgm:t>
        <a:bodyPr/>
        <a:lstStyle/>
        <a:p>
          <a:r>
            <a:rPr lang="cs-CZ" sz="1800" dirty="0"/>
            <a:t>Zajištění podkladů Výběr a nástroje</a:t>
          </a:r>
        </a:p>
      </dgm:t>
    </dgm:pt>
    <dgm:pt modelId="{5751EFE0-E821-47E5-BCBA-4168518B5CB2}" type="parTrans" cxnId="{F900D51B-C8C8-4604-9368-B298E7CD17D5}">
      <dgm:prSet/>
      <dgm:spPr/>
      <dgm:t>
        <a:bodyPr/>
        <a:lstStyle/>
        <a:p>
          <a:endParaRPr lang="cs-CZ" sz="1800"/>
        </a:p>
      </dgm:t>
    </dgm:pt>
    <dgm:pt modelId="{65AEEA82-CE25-49D8-80BE-1B419EF1371B}" type="sibTrans" cxnId="{F900D51B-C8C8-4604-9368-B298E7CD17D5}">
      <dgm:prSet/>
      <dgm:spPr/>
      <dgm:t>
        <a:bodyPr/>
        <a:lstStyle/>
        <a:p>
          <a:endParaRPr lang="cs-CZ" sz="1800"/>
        </a:p>
      </dgm:t>
    </dgm:pt>
    <dgm:pt modelId="{FC6C9604-DB22-43BD-AD87-1D8859A49C51}">
      <dgm:prSet phldrT="[Text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cs-CZ" sz="1800" dirty="0"/>
            <a:t>Výsledná zpráva</a:t>
          </a:r>
        </a:p>
      </dgm:t>
    </dgm:pt>
    <dgm:pt modelId="{E2513EFA-7A8F-40B6-A974-E79B260E473F}" type="sibTrans" cxnId="{47086C85-1F55-40E3-B364-A917DF31DDB3}">
      <dgm:prSet/>
      <dgm:spPr/>
      <dgm:t>
        <a:bodyPr/>
        <a:lstStyle/>
        <a:p>
          <a:endParaRPr lang="cs-CZ" sz="1800"/>
        </a:p>
      </dgm:t>
    </dgm:pt>
    <dgm:pt modelId="{E219775D-2030-4F9A-B5C7-19A33F0E234C}" type="parTrans" cxnId="{47086C85-1F55-40E3-B364-A917DF31DDB3}">
      <dgm:prSet/>
      <dgm:spPr/>
      <dgm:t>
        <a:bodyPr/>
        <a:lstStyle/>
        <a:p>
          <a:endParaRPr lang="cs-CZ" sz="1800"/>
        </a:p>
      </dgm:t>
    </dgm:pt>
    <dgm:pt modelId="{D817FEAA-28CE-4DF1-BD05-F6EC52D87A78}">
      <dgm:prSet phldrT="[Text]" custT="1"/>
      <dgm:spPr/>
      <dgm:t>
        <a:bodyPr/>
        <a:lstStyle/>
        <a:p>
          <a:r>
            <a:rPr lang="cs-CZ" sz="1800" dirty="0"/>
            <a:t>Vytyčení cílů </a:t>
          </a:r>
        </a:p>
        <a:p>
          <a:r>
            <a:rPr lang="cs-CZ" sz="1800" dirty="0"/>
            <a:t>(co očekáváme)</a:t>
          </a:r>
        </a:p>
      </dgm:t>
    </dgm:pt>
    <dgm:pt modelId="{72C7BE39-F314-44E9-B95D-D20EA0FDD643}" type="sibTrans" cxnId="{00EE950D-193F-4BDA-9576-831E79F25903}">
      <dgm:prSet/>
      <dgm:spPr/>
      <dgm:t>
        <a:bodyPr/>
        <a:lstStyle/>
        <a:p>
          <a:endParaRPr lang="cs-CZ" sz="1800"/>
        </a:p>
      </dgm:t>
    </dgm:pt>
    <dgm:pt modelId="{CB0A1681-B7F3-41CE-A57B-751B54C0FC05}" type="parTrans" cxnId="{00EE950D-193F-4BDA-9576-831E79F25903}">
      <dgm:prSet/>
      <dgm:spPr/>
      <dgm:t>
        <a:bodyPr/>
        <a:lstStyle/>
        <a:p>
          <a:endParaRPr lang="cs-CZ" sz="1800"/>
        </a:p>
      </dgm:t>
    </dgm:pt>
    <dgm:pt modelId="{6C2BF443-B0CC-4E9B-902A-D0F2DFBD73A5}" type="pres">
      <dgm:prSet presAssocID="{263668DE-E98F-4246-97EF-E63CBCC5735E}" presName="Name0" presStyleCnt="0">
        <dgm:presLayoutVars>
          <dgm:dir/>
          <dgm:animLvl val="lvl"/>
          <dgm:resizeHandles val="exact"/>
        </dgm:presLayoutVars>
      </dgm:prSet>
      <dgm:spPr/>
    </dgm:pt>
    <dgm:pt modelId="{1339CD43-783B-4952-B278-3ED04430A857}" type="pres">
      <dgm:prSet presAssocID="{D817FEAA-28CE-4DF1-BD05-F6EC52D87A78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E4EFC5C8-D85F-460C-A947-72BF025ECA04}" type="pres">
      <dgm:prSet presAssocID="{72C7BE39-F314-44E9-B95D-D20EA0FDD643}" presName="parTxOnlySpace" presStyleCnt="0"/>
      <dgm:spPr/>
    </dgm:pt>
    <dgm:pt modelId="{85ED37F7-F290-4A65-8DD1-E338B531D3BF}" type="pres">
      <dgm:prSet presAssocID="{9A942B62-6EDD-44F5-A2AE-4B17DAD0D24C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5DAD3377-BA12-4E29-94EC-A55CBBB1E6B8}" type="pres">
      <dgm:prSet presAssocID="{65AEEA82-CE25-49D8-80BE-1B419EF1371B}" presName="parTxOnlySpace" presStyleCnt="0"/>
      <dgm:spPr/>
    </dgm:pt>
    <dgm:pt modelId="{8E1B4AD4-BC58-47AC-96B0-97EA03B22F81}" type="pres">
      <dgm:prSet presAssocID="{FC6C9604-DB22-43BD-AD87-1D8859A49C5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00EE950D-193F-4BDA-9576-831E79F25903}" srcId="{263668DE-E98F-4246-97EF-E63CBCC5735E}" destId="{D817FEAA-28CE-4DF1-BD05-F6EC52D87A78}" srcOrd="0" destOrd="0" parTransId="{CB0A1681-B7F3-41CE-A57B-751B54C0FC05}" sibTransId="{72C7BE39-F314-44E9-B95D-D20EA0FDD643}"/>
    <dgm:cxn modelId="{F900D51B-C8C8-4604-9368-B298E7CD17D5}" srcId="{263668DE-E98F-4246-97EF-E63CBCC5735E}" destId="{9A942B62-6EDD-44F5-A2AE-4B17DAD0D24C}" srcOrd="1" destOrd="0" parTransId="{5751EFE0-E821-47E5-BCBA-4168518B5CB2}" sibTransId="{65AEEA82-CE25-49D8-80BE-1B419EF1371B}"/>
    <dgm:cxn modelId="{A7F84C22-BDC7-4FD8-A629-70C54F200AAE}" type="presOf" srcId="{263668DE-E98F-4246-97EF-E63CBCC5735E}" destId="{6C2BF443-B0CC-4E9B-902A-D0F2DFBD73A5}" srcOrd="0" destOrd="0" presId="urn:microsoft.com/office/officeart/2005/8/layout/chevron1"/>
    <dgm:cxn modelId="{B5FF1C60-B9CF-4DE0-A0A5-E7F91F7B0739}" type="presOf" srcId="{D817FEAA-28CE-4DF1-BD05-F6EC52D87A78}" destId="{1339CD43-783B-4952-B278-3ED04430A857}" srcOrd="0" destOrd="0" presId="urn:microsoft.com/office/officeart/2005/8/layout/chevron1"/>
    <dgm:cxn modelId="{F3252458-BA8B-4B83-A96E-12472FABEA9F}" type="presOf" srcId="{9A942B62-6EDD-44F5-A2AE-4B17DAD0D24C}" destId="{85ED37F7-F290-4A65-8DD1-E338B531D3BF}" srcOrd="0" destOrd="0" presId="urn:microsoft.com/office/officeart/2005/8/layout/chevron1"/>
    <dgm:cxn modelId="{47086C85-1F55-40E3-B364-A917DF31DDB3}" srcId="{263668DE-E98F-4246-97EF-E63CBCC5735E}" destId="{FC6C9604-DB22-43BD-AD87-1D8859A49C51}" srcOrd="2" destOrd="0" parTransId="{E219775D-2030-4F9A-B5C7-19A33F0E234C}" sibTransId="{E2513EFA-7A8F-40B6-A974-E79B260E473F}"/>
    <dgm:cxn modelId="{F8FF8C9E-835A-4A0D-A952-69019BC701F9}" type="presOf" srcId="{FC6C9604-DB22-43BD-AD87-1D8859A49C51}" destId="{8E1B4AD4-BC58-47AC-96B0-97EA03B22F81}" srcOrd="0" destOrd="0" presId="urn:microsoft.com/office/officeart/2005/8/layout/chevron1"/>
    <dgm:cxn modelId="{7DBDEA45-D0F1-4660-9620-99674CB91C5D}" type="presParOf" srcId="{6C2BF443-B0CC-4E9B-902A-D0F2DFBD73A5}" destId="{1339CD43-783B-4952-B278-3ED04430A857}" srcOrd="0" destOrd="0" presId="urn:microsoft.com/office/officeart/2005/8/layout/chevron1"/>
    <dgm:cxn modelId="{747C6021-D7C4-4870-93E0-277FBBA5FB23}" type="presParOf" srcId="{6C2BF443-B0CC-4E9B-902A-D0F2DFBD73A5}" destId="{E4EFC5C8-D85F-460C-A947-72BF025ECA04}" srcOrd="1" destOrd="0" presId="urn:microsoft.com/office/officeart/2005/8/layout/chevron1"/>
    <dgm:cxn modelId="{B45D01E1-1F18-436F-9736-FC347CD9BDEE}" type="presParOf" srcId="{6C2BF443-B0CC-4E9B-902A-D0F2DFBD73A5}" destId="{85ED37F7-F290-4A65-8DD1-E338B531D3BF}" srcOrd="2" destOrd="0" presId="urn:microsoft.com/office/officeart/2005/8/layout/chevron1"/>
    <dgm:cxn modelId="{815226F3-0A03-498F-9C46-F4632EF049BD}" type="presParOf" srcId="{6C2BF443-B0CC-4E9B-902A-D0F2DFBD73A5}" destId="{5DAD3377-BA12-4E29-94EC-A55CBBB1E6B8}" srcOrd="3" destOrd="0" presId="urn:microsoft.com/office/officeart/2005/8/layout/chevron1"/>
    <dgm:cxn modelId="{F3D70269-9183-4486-9AA5-1216E3A6B37A}" type="presParOf" srcId="{6C2BF443-B0CC-4E9B-902A-D0F2DFBD73A5}" destId="{8E1B4AD4-BC58-47AC-96B0-97EA03B22F81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54A118-7B3D-4ECF-940C-BA0CFAAD9F22}">
      <dsp:nvSpPr>
        <dsp:cNvPr id="0" name=""/>
        <dsp:cNvSpPr/>
      </dsp:nvSpPr>
      <dsp:spPr>
        <a:xfrm>
          <a:off x="0" y="430208"/>
          <a:ext cx="8223100" cy="11072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8204" tIns="395732" rIns="638204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900" kern="1200" dirty="0"/>
            <a:t>Dává řidiči jasnou informaci změnách dopravního prostředí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900" kern="1200" dirty="0"/>
            <a:t>Uspořádání naznačuje jak se chovat a reagovat</a:t>
          </a:r>
        </a:p>
      </dsp:txBody>
      <dsp:txXfrm>
        <a:off x="0" y="430208"/>
        <a:ext cx="8223100" cy="1107225"/>
      </dsp:txXfrm>
    </dsp:sp>
    <dsp:sp modelId="{8DB39A7D-7C44-40E2-AF7F-CA78FCF172B1}">
      <dsp:nvSpPr>
        <dsp:cNvPr id="0" name=""/>
        <dsp:cNvSpPr/>
      </dsp:nvSpPr>
      <dsp:spPr>
        <a:xfrm>
          <a:off x="411155" y="149768"/>
          <a:ext cx="5756170" cy="56088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570" tIns="0" rIns="21757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 err="1"/>
            <a:t>Samovysvětlující</a:t>
          </a:r>
          <a:r>
            <a:rPr lang="cs-CZ" sz="1900" kern="1200" dirty="0"/>
            <a:t> komunikace</a:t>
          </a:r>
        </a:p>
      </dsp:txBody>
      <dsp:txXfrm>
        <a:off x="438535" y="177148"/>
        <a:ext cx="5701410" cy="506120"/>
      </dsp:txXfrm>
    </dsp:sp>
    <dsp:sp modelId="{67483AC4-F5F3-4625-96DC-3E7034146AEE}">
      <dsp:nvSpPr>
        <dsp:cNvPr id="0" name=""/>
        <dsp:cNvSpPr/>
      </dsp:nvSpPr>
      <dsp:spPr>
        <a:xfrm>
          <a:off x="0" y="1920474"/>
          <a:ext cx="8223100" cy="17057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8204" tIns="395732" rIns="638204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900" kern="1200" dirty="0"/>
            <a:t>Netrestá řidiče za chyby v případě, že vyjede mimo komunikaci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900" kern="1200" dirty="0"/>
            <a:t>Má takové uspořádání, aby následky DN byly co nejmenší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900" kern="1200" dirty="0"/>
            <a:t>Prioritou je eliminovat nebo snižovat následky DN vzniklých chybami řidičů, selháním vozidla nebo nevyhovujícím stavem vozovky</a:t>
          </a:r>
        </a:p>
      </dsp:txBody>
      <dsp:txXfrm>
        <a:off x="0" y="1920474"/>
        <a:ext cx="8223100" cy="1705725"/>
      </dsp:txXfrm>
    </dsp:sp>
    <dsp:sp modelId="{2022FC5A-17A9-4C1A-85D9-EEB1382BF306}">
      <dsp:nvSpPr>
        <dsp:cNvPr id="0" name=""/>
        <dsp:cNvSpPr/>
      </dsp:nvSpPr>
      <dsp:spPr>
        <a:xfrm>
          <a:off x="411155" y="1640034"/>
          <a:ext cx="5756170" cy="56088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570" tIns="0" rIns="21757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 dirty="0"/>
            <a:t>Odpouštějící komunikace</a:t>
          </a:r>
        </a:p>
      </dsp:txBody>
      <dsp:txXfrm>
        <a:off x="438535" y="1667414"/>
        <a:ext cx="5701410" cy="506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ED37F7-F290-4A65-8DD1-E338B531D3BF}">
      <dsp:nvSpPr>
        <dsp:cNvPr id="0" name=""/>
        <dsp:cNvSpPr/>
      </dsp:nvSpPr>
      <dsp:spPr>
        <a:xfrm>
          <a:off x="2609" y="216919"/>
          <a:ext cx="3178965" cy="1271586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Zpracování podnětů / projektu</a:t>
          </a:r>
        </a:p>
      </dsp:txBody>
      <dsp:txXfrm>
        <a:off x="638402" y="216919"/>
        <a:ext cx="1907379" cy="1271586"/>
      </dsp:txXfrm>
    </dsp:sp>
    <dsp:sp modelId="{B686E268-E168-4058-987B-F655A7134799}">
      <dsp:nvSpPr>
        <dsp:cNvPr id="0" name=""/>
        <dsp:cNvSpPr/>
      </dsp:nvSpPr>
      <dsp:spPr>
        <a:xfrm>
          <a:off x="2863677" y="216919"/>
          <a:ext cx="3178965" cy="1271586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Projednání návrhů opatření</a:t>
          </a:r>
        </a:p>
      </dsp:txBody>
      <dsp:txXfrm>
        <a:off x="3499470" y="216919"/>
        <a:ext cx="1907379" cy="1271586"/>
      </dsp:txXfrm>
    </dsp:sp>
    <dsp:sp modelId="{76FDE8D3-D7CB-46B1-8CA8-C5F08EDB345F}">
      <dsp:nvSpPr>
        <dsp:cNvPr id="0" name=""/>
        <dsp:cNvSpPr/>
      </dsp:nvSpPr>
      <dsp:spPr>
        <a:xfrm>
          <a:off x="5724746" y="216919"/>
          <a:ext cx="3178965" cy="1271586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Výběr dodavatele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Realizace úpravy</a:t>
          </a:r>
        </a:p>
      </dsp:txBody>
      <dsp:txXfrm>
        <a:off x="6360539" y="216919"/>
        <a:ext cx="1907379" cy="12715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9CD43-783B-4952-B278-3ED04430A857}">
      <dsp:nvSpPr>
        <dsp:cNvPr id="0" name=""/>
        <dsp:cNvSpPr/>
      </dsp:nvSpPr>
      <dsp:spPr>
        <a:xfrm>
          <a:off x="2631" y="292528"/>
          <a:ext cx="3205960" cy="1282384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Vytyčení cílů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(co očekáváme)</a:t>
          </a:r>
        </a:p>
      </dsp:txBody>
      <dsp:txXfrm>
        <a:off x="643823" y="292528"/>
        <a:ext cx="1923576" cy="1282384"/>
      </dsp:txXfrm>
    </dsp:sp>
    <dsp:sp modelId="{85ED37F7-F290-4A65-8DD1-E338B531D3BF}">
      <dsp:nvSpPr>
        <dsp:cNvPr id="0" name=""/>
        <dsp:cNvSpPr/>
      </dsp:nvSpPr>
      <dsp:spPr>
        <a:xfrm>
          <a:off x="2887995" y="292528"/>
          <a:ext cx="3205960" cy="1282384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Zajištění podkladů Výběr a nástroje</a:t>
          </a:r>
        </a:p>
      </dsp:txBody>
      <dsp:txXfrm>
        <a:off x="3529187" y="292528"/>
        <a:ext cx="1923576" cy="1282384"/>
      </dsp:txXfrm>
    </dsp:sp>
    <dsp:sp modelId="{8E1B4AD4-BC58-47AC-96B0-97EA03B22F81}">
      <dsp:nvSpPr>
        <dsp:cNvPr id="0" name=""/>
        <dsp:cNvSpPr/>
      </dsp:nvSpPr>
      <dsp:spPr>
        <a:xfrm>
          <a:off x="5773359" y="292528"/>
          <a:ext cx="3205960" cy="1282384"/>
        </a:xfrm>
        <a:prstGeom prst="chevron">
          <a:avLst/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Výsledná zpráva</a:t>
          </a:r>
        </a:p>
      </dsp:txBody>
      <dsp:txXfrm>
        <a:off x="6414551" y="292528"/>
        <a:ext cx="1923576" cy="12823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868478BE-C92D-4E35-908F-C8CD0F0A851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1" hangingPunct="1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6C0089EA-8D2D-4006-B86B-8C820BBD3E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1" hangingPunct="1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FA4E555-B8AE-4C00-B38C-B77F9A2E788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845B1656-B958-4CBD-9540-9632A53479A1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6" name="Zástupný symbol pro datum 5">
            <a:extLst>
              <a:ext uri="{FF2B5EF4-FFF2-40B4-BE49-F238E27FC236}">
                <a16:creationId xmlns:a16="http://schemas.microsoft.com/office/drawing/2014/main" id="{9E63A7EC-B44F-43F0-997C-D9C325D015C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eaLnBrk="1" hangingPunct="1">
              <a:defRPr sz="1300">
                <a:cs typeface="Arial" charset="0"/>
              </a:defRPr>
            </a:lvl1pPr>
          </a:lstStyle>
          <a:p>
            <a:pPr>
              <a:defRPr/>
            </a:pPr>
            <a:fld id="{832EEE60-2916-41AE-A670-DABD569B9511}" type="datetimeFigureOut">
              <a:rPr lang="cs-CZ"/>
              <a:pPr>
                <a:defRPr/>
              </a:pPr>
              <a:t>18.10.2021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6A9323D4-C400-49EF-A10C-0F242A6B3AD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1" hangingPunct="1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A0CA59F5-3A1E-4A16-8A84-5EF3FE860E7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eaLnBrk="1" hangingPunct="1">
              <a:defRPr sz="1300">
                <a:cs typeface="Arial" charset="0"/>
              </a:defRPr>
            </a:lvl1pPr>
          </a:lstStyle>
          <a:p>
            <a:pPr>
              <a:defRPr/>
            </a:pPr>
            <a:fld id="{2C84522D-9C75-4517-BE87-CCEDBA67BA7C}" type="datetimeFigureOut">
              <a:rPr lang="cs-CZ"/>
              <a:pPr>
                <a:defRPr/>
              </a:pPr>
              <a:t>18.10.2021</a:t>
            </a:fld>
            <a:endParaRPr lang="cs-CZ" dirty="0"/>
          </a:p>
        </p:txBody>
      </p:sp>
      <p:sp>
        <p:nvSpPr>
          <p:cNvPr id="4" name="Zástupný symbol pro obrázek snímku 3">
            <a:extLst>
              <a:ext uri="{FF2B5EF4-FFF2-40B4-BE49-F238E27FC236}">
                <a16:creationId xmlns:a16="http://schemas.microsoft.com/office/drawing/2014/main" id="{E1AC883F-CA44-457D-A7DD-2AE0EA8EB17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cs-CZ" noProof="0" dirty="0"/>
          </a:p>
        </p:txBody>
      </p:sp>
      <p:sp>
        <p:nvSpPr>
          <p:cNvPr id="5" name="Zástupný symbol pro poznámky 4">
            <a:extLst>
              <a:ext uri="{FF2B5EF4-FFF2-40B4-BE49-F238E27FC236}">
                <a16:creationId xmlns:a16="http://schemas.microsoft.com/office/drawing/2014/main" id="{EFFA8085-5B18-42EA-9326-DA660FCCDC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cs-CZ" noProof="0"/>
              <a:t>Kliknutím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4E67F23-A33E-4108-92FE-5867AA60C70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1" hangingPunct="1">
              <a:defRPr sz="1300">
                <a:cs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B8C63D6-A577-420C-9FA1-0BD0934BF7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A50EFDDB-1968-485E-A6B9-71660C343AC6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Zástupný symbol pro obrázek snímku 1">
            <a:extLst>
              <a:ext uri="{FF2B5EF4-FFF2-40B4-BE49-F238E27FC236}">
                <a16:creationId xmlns:a16="http://schemas.microsoft.com/office/drawing/2014/main" id="{1B70D70A-A763-4E3B-ACE1-559F9818520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Zástupný symbol pro poznámky 2">
            <a:extLst>
              <a:ext uri="{FF2B5EF4-FFF2-40B4-BE49-F238E27FC236}">
                <a16:creationId xmlns:a16="http://schemas.microsoft.com/office/drawing/2014/main" id="{F265C946-D0AF-4270-9663-9D1567AEC11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8196" name="Zástupný symbol pro číslo snímku 3">
            <a:extLst>
              <a:ext uri="{FF2B5EF4-FFF2-40B4-BE49-F238E27FC236}">
                <a16:creationId xmlns:a16="http://schemas.microsoft.com/office/drawing/2014/main" id="{BD82C99E-91ED-4BE7-8834-757C9B13BF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E23285E-3488-4853-9A60-28EA37BF4666}" type="slidenum">
              <a:rPr lang="cs-CZ" altLang="cs-CZ" smtClean="0"/>
              <a:pPr/>
              <a:t>1</a:t>
            </a:fld>
            <a:endParaRPr lang="cs-CZ" alt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10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640176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11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731805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Zástupný symbol pro obrázek snímku 1">
            <a:extLst>
              <a:ext uri="{FF2B5EF4-FFF2-40B4-BE49-F238E27FC236}">
                <a16:creationId xmlns:a16="http://schemas.microsoft.com/office/drawing/2014/main" id="{C8C9477D-EA3E-4186-9DCF-CD81177DBB4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Zástupný symbol pro poznámky 2">
            <a:extLst>
              <a:ext uri="{FF2B5EF4-FFF2-40B4-BE49-F238E27FC236}">
                <a16:creationId xmlns:a16="http://schemas.microsoft.com/office/drawing/2014/main" id="{34DFBB63-DC3F-40E6-82FD-131C45BFA0D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/>
              <a:t>Lepší je týmová spolupráce, mezioborová</a:t>
            </a:r>
          </a:p>
        </p:txBody>
      </p:sp>
      <p:sp>
        <p:nvSpPr>
          <p:cNvPr id="20484" name="Zástupný symbol pro číslo snímku 3">
            <a:extLst>
              <a:ext uri="{FF2B5EF4-FFF2-40B4-BE49-F238E27FC236}">
                <a16:creationId xmlns:a16="http://schemas.microsoft.com/office/drawing/2014/main" id="{A4157A5C-3F5F-416B-87F0-7D421B0888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E5B3FEB-A947-46BE-B25F-1021AEA92870}" type="slidenum">
              <a:rPr lang="cs-CZ" altLang="cs-CZ" smtClean="0"/>
              <a:pPr/>
              <a:t>12</a:t>
            </a:fld>
            <a:endParaRPr lang="cs-CZ" alt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Zástupný symbol pro obrázek snímku 1">
            <a:extLst>
              <a:ext uri="{FF2B5EF4-FFF2-40B4-BE49-F238E27FC236}">
                <a16:creationId xmlns:a16="http://schemas.microsoft.com/office/drawing/2014/main" id="{2F8FDE3B-9E14-4DBD-A56D-82C4643912F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Zástupný symbol pro poznámky 2">
            <a:extLst>
              <a:ext uri="{FF2B5EF4-FFF2-40B4-BE49-F238E27FC236}">
                <a16:creationId xmlns:a16="http://schemas.microsoft.com/office/drawing/2014/main" id="{9F06C5A9-A38F-4F7C-A6C3-F7624602FD8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/>
              <a:t>Toto je definice BI, pro obce a města více vhodná Speciální bezpečnostní inspekce</a:t>
            </a:r>
          </a:p>
        </p:txBody>
      </p:sp>
      <p:sp>
        <p:nvSpPr>
          <p:cNvPr id="32772" name="Zástupný symbol pro číslo snímku 3">
            <a:extLst>
              <a:ext uri="{FF2B5EF4-FFF2-40B4-BE49-F238E27FC236}">
                <a16:creationId xmlns:a16="http://schemas.microsoft.com/office/drawing/2014/main" id="{1A4E445D-945A-4C2A-A909-B395F80374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E0D6BB1-E7B6-422C-8265-4E36931D02CB}" type="slidenum">
              <a:rPr lang="cs-CZ" altLang="cs-CZ" smtClean="0"/>
              <a:pPr/>
              <a:t>13</a:t>
            </a:fld>
            <a:endParaRPr lang="cs-CZ" alt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Zástupný symbol pro obrázek snímku 1">
            <a:extLst>
              <a:ext uri="{FF2B5EF4-FFF2-40B4-BE49-F238E27FC236}">
                <a16:creationId xmlns:a16="http://schemas.microsoft.com/office/drawing/2014/main" id="{8B70384B-F3FD-419A-AF33-EE0995B6E0F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Zástupný symbol pro poznámky 2">
            <a:extLst>
              <a:ext uri="{FF2B5EF4-FFF2-40B4-BE49-F238E27FC236}">
                <a16:creationId xmlns:a16="http://schemas.microsoft.com/office/drawing/2014/main" id="{5627C982-7613-4323-BAFF-4382647170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34820" name="Zástupný symbol pro číslo snímku 3">
            <a:extLst>
              <a:ext uri="{FF2B5EF4-FFF2-40B4-BE49-F238E27FC236}">
                <a16:creationId xmlns:a16="http://schemas.microsoft.com/office/drawing/2014/main" id="{DC38522A-316D-4C67-84EB-9CAB7C50FC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D8F374B-0371-4AFD-B9F0-63D9576D597A}" type="slidenum">
              <a:rPr lang="cs-CZ" altLang="cs-CZ" smtClean="0"/>
              <a:pPr/>
              <a:t>14</a:t>
            </a:fld>
            <a:endParaRPr lang="cs-CZ" alt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Zástupný symbol pro obrázek snímku 1">
            <a:extLst>
              <a:ext uri="{FF2B5EF4-FFF2-40B4-BE49-F238E27FC236}">
                <a16:creationId xmlns:a16="http://schemas.microsoft.com/office/drawing/2014/main" id="{AF1B85D9-D376-439B-A645-F90B7705489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Zástupný symbol pro poznámky 2">
            <a:extLst>
              <a:ext uri="{FF2B5EF4-FFF2-40B4-BE49-F238E27FC236}">
                <a16:creationId xmlns:a16="http://schemas.microsoft.com/office/drawing/2014/main" id="{1C4E2D07-EAF6-4F6E-9F50-73A0333A3B8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36868" name="Zástupný symbol pro číslo snímku 3">
            <a:extLst>
              <a:ext uri="{FF2B5EF4-FFF2-40B4-BE49-F238E27FC236}">
                <a16:creationId xmlns:a16="http://schemas.microsoft.com/office/drawing/2014/main" id="{F5CAC372-7FE2-4DB7-8820-058C24FE83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FF4FEA5-EFD2-49F8-86A4-A06B93C68AE6}" type="slidenum">
              <a:rPr lang="cs-CZ" altLang="cs-CZ" smtClean="0"/>
              <a:pPr/>
              <a:t>15</a:t>
            </a:fld>
            <a:endParaRPr lang="cs-CZ" alt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Zástupný symbol pro obrázek snímku 1">
            <a:extLst>
              <a:ext uri="{FF2B5EF4-FFF2-40B4-BE49-F238E27FC236}">
                <a16:creationId xmlns:a16="http://schemas.microsoft.com/office/drawing/2014/main" id="{FD289DFE-BA4F-47DF-8FAB-59FAE3CE67D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Zástupný symbol pro poznámky 2">
            <a:extLst>
              <a:ext uri="{FF2B5EF4-FFF2-40B4-BE49-F238E27FC236}">
                <a16:creationId xmlns:a16="http://schemas.microsoft.com/office/drawing/2014/main" id="{E5FE92C4-D76E-49AE-8CCD-D98E421E7AB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38916" name="Zástupný symbol pro číslo snímku 3">
            <a:extLst>
              <a:ext uri="{FF2B5EF4-FFF2-40B4-BE49-F238E27FC236}">
                <a16:creationId xmlns:a16="http://schemas.microsoft.com/office/drawing/2014/main" id="{0AE1D3A7-3CBE-4722-9B13-59A0B73CF4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4526682-7649-4F4E-9899-632EA936688E}" type="slidenum">
              <a:rPr lang="cs-CZ" altLang="cs-CZ" smtClean="0"/>
              <a:pPr/>
              <a:t>16</a:t>
            </a:fld>
            <a:endParaRPr lang="cs-CZ" alt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17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501571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18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5534427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19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703159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850011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20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135903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21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5220013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22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340660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23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780843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Zástupný symbol pro obrázek snímku 1">
            <a:extLst>
              <a:ext uri="{FF2B5EF4-FFF2-40B4-BE49-F238E27FC236}">
                <a16:creationId xmlns:a16="http://schemas.microsoft.com/office/drawing/2014/main" id="{B95ACCB3-FFFC-4326-B9CE-85C6B4F50F8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Zástupný symbol pro poznámky 2">
            <a:extLst>
              <a:ext uri="{FF2B5EF4-FFF2-40B4-BE49-F238E27FC236}">
                <a16:creationId xmlns:a16="http://schemas.microsoft.com/office/drawing/2014/main" id="{6B16EA3F-2597-4867-8ECD-CBE87439C43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51204" name="Zástupný symbol pro číslo snímku 3">
            <a:extLst>
              <a:ext uri="{FF2B5EF4-FFF2-40B4-BE49-F238E27FC236}">
                <a16:creationId xmlns:a16="http://schemas.microsoft.com/office/drawing/2014/main" id="{587D98F0-C551-4D11-826C-72E167ED94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2BFD192-F912-42F1-BAE0-656E386FC1E9}" type="slidenum">
              <a:rPr lang="cs-CZ" altLang="cs-CZ" smtClean="0"/>
              <a:pPr/>
              <a:t>24</a:t>
            </a:fld>
            <a:endParaRPr lang="cs-CZ" alt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25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506178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26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299732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27</a:t>
            </a:fld>
            <a:endParaRPr lang="cs-CZ" altLang="cs-CZ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Zástupný symbol pro obrázek snímku 1">
            <a:extLst>
              <a:ext uri="{FF2B5EF4-FFF2-40B4-BE49-F238E27FC236}">
                <a16:creationId xmlns:a16="http://schemas.microsoft.com/office/drawing/2014/main" id="{89C91118-36D5-43B4-84FB-4FD34EEAAD1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Zástupný symbol pro poznámky 2">
            <a:extLst>
              <a:ext uri="{FF2B5EF4-FFF2-40B4-BE49-F238E27FC236}">
                <a16:creationId xmlns:a16="http://schemas.microsoft.com/office/drawing/2014/main" id="{C054861B-D092-46C0-9FBD-9E05C46F96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24580" name="Zástupný symbol pro číslo snímku 3">
            <a:extLst>
              <a:ext uri="{FF2B5EF4-FFF2-40B4-BE49-F238E27FC236}">
                <a16:creationId xmlns:a16="http://schemas.microsoft.com/office/drawing/2014/main" id="{4CC29F63-46DB-4634-BCE7-194C085B4A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C0115F7-F6FF-4178-9604-827CB3000BE3}" type="slidenum">
              <a:rPr lang="cs-CZ" altLang="cs-CZ" smtClean="0"/>
              <a:pPr/>
              <a:t>28</a:t>
            </a:fld>
            <a:endParaRPr lang="cs-CZ" altLang="cs-CZ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obrázek snímku 1">
            <a:extLst>
              <a:ext uri="{FF2B5EF4-FFF2-40B4-BE49-F238E27FC236}">
                <a16:creationId xmlns:a16="http://schemas.microsoft.com/office/drawing/2014/main" id="{D21EDA23-2BF2-40D7-8A0F-1FC4942E10C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Zástupný symbol pro poznámky 2">
            <a:extLst>
              <a:ext uri="{FF2B5EF4-FFF2-40B4-BE49-F238E27FC236}">
                <a16:creationId xmlns:a16="http://schemas.microsoft.com/office/drawing/2014/main" id="{45269BB4-E04B-42D8-B72D-1C7D01AA4DB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28676" name="Zástupný symbol pro číslo snímku 3">
            <a:extLst>
              <a:ext uri="{FF2B5EF4-FFF2-40B4-BE49-F238E27FC236}">
                <a16:creationId xmlns:a16="http://schemas.microsoft.com/office/drawing/2014/main" id="{78D35A51-67AE-44AC-B673-E8959C6C73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7BFFF24-4E16-44B1-8089-E0FF398D9119}" type="slidenum">
              <a:rPr lang="cs-CZ" altLang="cs-CZ" smtClean="0"/>
              <a:pPr/>
              <a:t>29</a:t>
            </a:fld>
            <a:endParaRPr lang="cs-CZ" alt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943468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Zástupný symbol pro obrázek snímku 1">
            <a:extLst>
              <a:ext uri="{FF2B5EF4-FFF2-40B4-BE49-F238E27FC236}">
                <a16:creationId xmlns:a16="http://schemas.microsoft.com/office/drawing/2014/main" id="{299F7A80-40CC-4F27-8E4C-385907EF2F2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Zástupný symbol pro poznámky 2">
            <a:extLst>
              <a:ext uri="{FF2B5EF4-FFF2-40B4-BE49-F238E27FC236}">
                <a16:creationId xmlns:a16="http://schemas.microsoft.com/office/drawing/2014/main" id="{43C2CB74-0003-4184-A421-CA0FD0309AD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Vedení cyklistů</a:t>
            </a:r>
            <a:endParaRPr lang="cs-CZ" altLang="cs-CZ" sz="180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altLang="cs-CZ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24" name="Zástupný symbol pro číslo snímku 3">
            <a:extLst>
              <a:ext uri="{FF2B5EF4-FFF2-40B4-BE49-F238E27FC236}">
                <a16:creationId xmlns:a16="http://schemas.microsoft.com/office/drawing/2014/main" id="{D28155C1-BA1D-4348-BC34-052251A02F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14D2A57-C6D2-49CC-87B1-B089C7173078}" type="slidenum">
              <a:rPr lang="cs-CZ" altLang="cs-CZ" smtClean="0"/>
              <a:pPr/>
              <a:t>30</a:t>
            </a:fld>
            <a:endParaRPr lang="cs-CZ" altLang="cs-CZ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Zástupný symbol pro obrázek snímku 1">
            <a:extLst>
              <a:ext uri="{FF2B5EF4-FFF2-40B4-BE49-F238E27FC236}">
                <a16:creationId xmlns:a16="http://schemas.microsoft.com/office/drawing/2014/main" id="{5BFB455B-4970-4EC8-9EAE-DD352748CAE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Zástupný symbol pro poznámky 2">
            <a:extLst>
              <a:ext uri="{FF2B5EF4-FFF2-40B4-BE49-F238E27FC236}">
                <a16:creationId xmlns:a16="http://schemas.microsoft.com/office/drawing/2014/main" id="{991E8BC8-3D5F-4957-AD7A-08FB2600E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s-CZ" altLang="en-US"/>
              <a:t>Přechody pro chodce – délku / návaznost</a:t>
            </a:r>
          </a:p>
          <a:p>
            <a:endParaRPr lang="cs-CZ" altLang="cs-CZ"/>
          </a:p>
        </p:txBody>
      </p:sp>
      <p:sp>
        <p:nvSpPr>
          <p:cNvPr id="43012" name="Zástupný symbol pro číslo snímku 3">
            <a:extLst>
              <a:ext uri="{FF2B5EF4-FFF2-40B4-BE49-F238E27FC236}">
                <a16:creationId xmlns:a16="http://schemas.microsoft.com/office/drawing/2014/main" id="{B36CFE9A-BBE1-40C8-8931-C72C939A01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E557540-8213-4458-A787-9463CE30BAB0}" type="slidenum">
              <a:rPr lang="cs-CZ" altLang="cs-CZ" smtClean="0"/>
              <a:pPr/>
              <a:t>31</a:t>
            </a:fld>
            <a:endParaRPr lang="cs-CZ" altLang="cs-CZ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Zástupný symbol pro obrázek snímku 1">
            <a:extLst>
              <a:ext uri="{FF2B5EF4-FFF2-40B4-BE49-F238E27FC236}">
                <a16:creationId xmlns:a16="http://schemas.microsoft.com/office/drawing/2014/main" id="{A84778C7-8A4E-4080-90F8-F7FEB816B4C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Zástupný symbol pro poznámky 2">
            <a:extLst>
              <a:ext uri="{FF2B5EF4-FFF2-40B4-BE49-F238E27FC236}">
                <a16:creationId xmlns:a16="http://schemas.microsoft.com/office/drawing/2014/main" id="{96205A02-41D2-446C-9AC5-E4E0E18B33F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altLang="en-US"/>
              <a:t>Přechody pro chodce – rozhledy, ochranu</a:t>
            </a:r>
          </a:p>
          <a:p>
            <a:pPr eaLnBrk="1" hangingPunct="1">
              <a:spcBef>
                <a:spcPct val="0"/>
              </a:spcBef>
            </a:pPr>
            <a:r>
              <a:rPr lang="cs-CZ" altLang="en-US"/>
              <a:t>I/50</a:t>
            </a:r>
          </a:p>
          <a:p>
            <a:endParaRPr lang="cs-CZ" altLang="cs-CZ"/>
          </a:p>
        </p:txBody>
      </p:sp>
      <p:sp>
        <p:nvSpPr>
          <p:cNvPr id="45060" name="Zástupný symbol pro číslo snímku 3">
            <a:extLst>
              <a:ext uri="{FF2B5EF4-FFF2-40B4-BE49-F238E27FC236}">
                <a16:creationId xmlns:a16="http://schemas.microsoft.com/office/drawing/2014/main" id="{97FFC7B9-EB7E-41A0-B9CF-A9F61FAE9D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5C81727-823A-4588-A286-BBF398FC33E3}" type="slidenum">
              <a:rPr lang="cs-CZ" altLang="cs-CZ" smtClean="0"/>
              <a:pPr/>
              <a:t>32</a:t>
            </a:fld>
            <a:endParaRPr lang="cs-CZ" altLang="cs-CZ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Zástupný symbol pro obrázek snímku 1">
            <a:extLst>
              <a:ext uri="{FF2B5EF4-FFF2-40B4-BE49-F238E27FC236}">
                <a16:creationId xmlns:a16="http://schemas.microsoft.com/office/drawing/2014/main" id="{C77FE76C-B8EB-4912-A503-BF661ED89E5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Zástupný symbol pro poznámky 2">
            <a:extLst>
              <a:ext uri="{FF2B5EF4-FFF2-40B4-BE49-F238E27FC236}">
                <a16:creationId xmlns:a16="http://schemas.microsoft.com/office/drawing/2014/main" id="{EC183AF9-FB52-4CE3-BF0A-AA84F77E8E8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tabLst>
                <a:tab pos="269875" algn="l"/>
              </a:tabLst>
            </a:pPr>
            <a:r>
              <a:rPr lang="cs-CZ" altLang="cs-CZ">
                <a:cs typeface="Calibri" panose="020F0502020204030204" pitchFamily="34" charset="0"/>
              </a:rPr>
              <a:t>Vstupy k nemovitostem jsou provedeny ze silnice I/57. Díky malé nebo žádné krajnici a absenci chodníku k nim není zajištěn bezpečný přístup. </a:t>
            </a:r>
            <a:endParaRPr lang="cs-CZ" altLang="cs-CZ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tabLst>
                <a:tab pos="269875" algn="l"/>
              </a:tabLst>
            </a:pPr>
            <a:r>
              <a:rPr lang="cs-CZ" altLang="cs-CZ">
                <a:cs typeface="Calibri" panose="020F0502020204030204" pitchFamily="34" charset="0"/>
              </a:rPr>
              <a:t>Lávka pro pěší je oproti komunikaci snížena cca o 40 cm a není napojena na bezpečnou pěší trasu. V místě připojení lávky je šířka komunikace 6,65 m. Podíl nákladní dopravy je v tomto úseku silnice cca 16 %.</a:t>
            </a:r>
          </a:p>
          <a:p>
            <a:pPr algn="just" eaLnBrk="1" hangingPunct="1">
              <a:spcBef>
                <a:spcPct val="0"/>
              </a:spcBef>
              <a:tabLst>
                <a:tab pos="269875" algn="l"/>
              </a:tabLst>
            </a:pPr>
            <a:r>
              <a:rPr lang="cs-CZ" altLang="cs-CZ" sz="1100"/>
              <a:t>I/57</a:t>
            </a:r>
          </a:p>
          <a:p>
            <a:pPr algn="just" eaLnBrk="1" hangingPunct="1">
              <a:spcBef>
                <a:spcPct val="0"/>
              </a:spcBef>
              <a:tabLst>
                <a:tab pos="269875" algn="l"/>
              </a:tabLst>
            </a:pPr>
            <a:endParaRPr lang="cs-CZ" altLang="cs-CZ" sz="1100"/>
          </a:p>
          <a:p>
            <a:pPr>
              <a:tabLst>
                <a:tab pos="269875" algn="l"/>
              </a:tabLst>
            </a:pPr>
            <a:endParaRPr lang="cs-CZ" altLang="cs-CZ"/>
          </a:p>
        </p:txBody>
      </p:sp>
      <p:sp>
        <p:nvSpPr>
          <p:cNvPr id="49156" name="Zástupný symbol pro číslo snímku 3">
            <a:extLst>
              <a:ext uri="{FF2B5EF4-FFF2-40B4-BE49-F238E27FC236}">
                <a16:creationId xmlns:a16="http://schemas.microsoft.com/office/drawing/2014/main" id="{8200060B-5879-4AA0-A6A0-3098AB91B5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1B4F3A1-5186-42E7-ADA1-9B20AF2B4990}" type="slidenum">
              <a:rPr lang="cs-CZ" altLang="cs-CZ" smtClean="0"/>
              <a:pPr/>
              <a:t>33</a:t>
            </a:fld>
            <a:endParaRPr lang="cs-CZ" alt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4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767596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5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15102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6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683217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pro obrázek snímku 1">
            <a:extLst>
              <a:ext uri="{FF2B5EF4-FFF2-40B4-BE49-F238E27FC236}">
                <a16:creationId xmlns:a16="http://schemas.microsoft.com/office/drawing/2014/main" id="{77F9C6C6-EAFF-4284-8D14-E27710C771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Zástupný symbol pro poznámky 2">
            <a:extLst>
              <a:ext uri="{FF2B5EF4-FFF2-40B4-BE49-F238E27FC236}">
                <a16:creationId xmlns:a16="http://schemas.microsoft.com/office/drawing/2014/main" id="{A4EE99D5-6514-4F23-9B50-E73503A0BEC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6388" name="Zástupný symbol pro číslo snímku 3">
            <a:extLst>
              <a:ext uri="{FF2B5EF4-FFF2-40B4-BE49-F238E27FC236}">
                <a16:creationId xmlns:a16="http://schemas.microsoft.com/office/drawing/2014/main" id="{92350E3A-750B-4A52-8835-0B241DA1F3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1FF2C83-224F-44D6-9CF6-20E51C904EC2}" type="slidenum">
              <a:rPr lang="cs-CZ" altLang="cs-CZ" smtClean="0"/>
              <a:pPr/>
              <a:t>7</a:t>
            </a:fld>
            <a:endParaRPr lang="cs-CZ" alt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8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168802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rázek snímku 1">
            <a:extLst>
              <a:ext uri="{FF2B5EF4-FFF2-40B4-BE49-F238E27FC236}">
                <a16:creationId xmlns:a16="http://schemas.microsoft.com/office/drawing/2014/main" id="{1DFF9FFA-A349-40B5-83C6-BC9EB29E46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Zástupný symbol pro poznámky 2">
            <a:extLst>
              <a:ext uri="{FF2B5EF4-FFF2-40B4-BE49-F238E27FC236}">
                <a16:creationId xmlns:a16="http://schemas.microsoft.com/office/drawing/2014/main" id="{81B85391-83C1-45AB-9A92-B0B065CBBB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0244" name="Zástupný symbol pro číslo snímku 3">
            <a:extLst>
              <a:ext uri="{FF2B5EF4-FFF2-40B4-BE49-F238E27FC236}">
                <a16:creationId xmlns:a16="http://schemas.microsoft.com/office/drawing/2014/main" id="{F699C8C8-084F-4604-B19C-0C3908CC7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A77856-5272-45ED-AD73-72A10ED8F3B3}" type="slidenum">
              <a:rPr lang="cs-CZ" altLang="cs-CZ" smtClean="0"/>
              <a:pPr/>
              <a:t>9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30109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6">
            <a:extLst>
              <a:ext uri="{FF2B5EF4-FFF2-40B4-BE49-F238E27FC236}">
                <a16:creationId xmlns:a16="http://schemas.microsoft.com/office/drawing/2014/main" id="{79DD6CDD-24B1-4E67-A74D-7A709857C7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1" t="12096" r="36105" b="20667"/>
          <a:stretch>
            <a:fillRect/>
          </a:stretch>
        </p:blipFill>
        <p:spPr bwMode="auto">
          <a:xfrm>
            <a:off x="0" y="0"/>
            <a:ext cx="9142413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CEB85CAB-7544-47BA-890C-882F881A3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A42A6-0118-4E69-8D39-BAF53FEACAB6}" type="datetimeFigureOut">
              <a:rPr lang="cs-CZ"/>
              <a:pPr>
                <a:defRPr/>
              </a:pPr>
              <a:t>18.10.2021</a:t>
            </a:fld>
            <a:endParaRPr lang="cs-CZ" dirty="0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A820365A-660D-4ABE-8235-70351AEE6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000322ED-FFEB-42CD-AF7C-10D63C031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11CF2-E4AA-40DF-9F60-35CCB26A7249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64609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141EFA3-8176-45B6-ADF4-25C80ED58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A937F-1243-49A0-8B03-1D9713985DED}" type="datetimeFigureOut">
              <a:rPr lang="cs-CZ"/>
              <a:pPr>
                <a:defRPr/>
              </a:pPr>
              <a:t>18.10.2021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A5FDD3D-EE6A-41A8-98E1-6F5B8025C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AC34447-DE23-4141-89D6-2C352297B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5EA11-BFC1-427D-8828-6A4444011BA2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24505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06377"/>
            <a:ext cx="2057400" cy="4387851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06377"/>
            <a:ext cx="6019800" cy="4387851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F19400F-BE43-4830-B096-F745A982E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BB1C9-139F-47EF-9C24-4957B6A67BCA}" type="datetimeFigureOut">
              <a:rPr lang="cs-CZ"/>
              <a:pPr>
                <a:defRPr/>
              </a:pPr>
              <a:t>18.10.2021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312E35F-2C40-4561-8A70-4E4AF3D07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F9988FC5-9D59-4C5E-BCAA-D37BB6500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DC1E3-EF93-487F-9DB5-62C1F60D3AA0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289993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6">
            <a:extLst>
              <a:ext uri="{FF2B5EF4-FFF2-40B4-BE49-F238E27FC236}">
                <a16:creationId xmlns:a16="http://schemas.microsoft.com/office/drawing/2014/main" id="{382F982E-85BF-4BA1-B802-2D2138971C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" t="40617" r="1495" b="20399"/>
          <a:stretch>
            <a:fillRect/>
          </a:stretch>
        </p:blipFill>
        <p:spPr bwMode="auto">
          <a:xfrm>
            <a:off x="0" y="6092825"/>
            <a:ext cx="91440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133055"/>
          </a:xfrm>
        </p:spPr>
        <p:txBody>
          <a:bodyPr/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B8859832-F175-4F8A-BF21-4E0D2D1DB7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0175" y="6119342"/>
            <a:ext cx="8755063" cy="738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400" dirty="0">
                <a:solidFill>
                  <a:schemeClr val="bg1"/>
                </a:solidFill>
                <a:latin typeface="Helvetica" panose="020B0604020202020204" pitchFamily="34" charset="0"/>
              </a:rPr>
              <a:t>Workshop Strategické plánování BESIP ve městech a jeho zavádění do praxe,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400" dirty="0">
                <a:solidFill>
                  <a:schemeClr val="bg1"/>
                </a:solidFill>
                <a:latin typeface="Helvetica" panose="020B0604020202020204" pitchFamily="34" charset="0"/>
              </a:rPr>
              <a:t>pořádaný se státní podporou Technologické agentury ČR v rámci Programu ÉTA.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400" dirty="0">
                <a:solidFill>
                  <a:schemeClr val="bg1"/>
                </a:solidFill>
                <a:latin typeface="Helvetica" panose="020B0604020202020204" pitchFamily="34" charset="0"/>
              </a:rPr>
              <a:t>Brno, 2. listopadu 2021</a:t>
            </a:r>
            <a:endParaRPr lang="cs-CZ" altLang="cs-CZ" sz="1600" b="1" dirty="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754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C2BEE9E-EB86-443F-9384-9FB55284F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4C1B0-A4A2-4221-9149-42CEB4A37DA4}" type="datetimeFigureOut">
              <a:rPr lang="cs-CZ"/>
              <a:pPr>
                <a:defRPr/>
              </a:pPr>
              <a:t>18.10.2021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627BE32-BF4A-4D57-ADEE-BDB27D0F8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B9E56F7-AFE1-4EEB-A67C-78324EAC1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AB3CB-9FB9-472B-B45C-005E6C201EFC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30603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200153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200153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02E36C09-FF5B-438B-9BD9-F7BBF77DD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EFD72-3B51-4FB6-A781-1F4A47C070C7}" type="datetimeFigureOut">
              <a:rPr lang="cs-CZ"/>
              <a:pPr>
                <a:defRPr/>
              </a:pPr>
              <a:t>18.10.2021</a:t>
            </a:fld>
            <a:endParaRPr lang="cs-CZ" dirty="0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94CAF6B1-98A7-49F7-8F0D-C3846D8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C6E9C97A-5E35-4D2F-BA16-2B0DAB6E9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C0569-1A51-457B-910E-903E27E37BEE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293255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3">
            <a:extLst>
              <a:ext uri="{FF2B5EF4-FFF2-40B4-BE49-F238E27FC236}">
                <a16:creationId xmlns:a16="http://schemas.microsoft.com/office/drawing/2014/main" id="{FD0C1F7C-86D4-4E1D-86B7-F0C63A689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9F594-028F-46A1-8FF7-5C28BBAD3A25}" type="datetimeFigureOut">
              <a:rPr lang="cs-CZ"/>
              <a:pPr>
                <a:defRPr/>
              </a:pPr>
              <a:t>18.10.2021</a:t>
            </a:fld>
            <a:endParaRPr lang="cs-CZ" dirty="0"/>
          </a:p>
        </p:txBody>
      </p:sp>
      <p:sp>
        <p:nvSpPr>
          <p:cNvPr id="8" name="Zástupný symbol pro zápatí 4">
            <a:extLst>
              <a:ext uri="{FF2B5EF4-FFF2-40B4-BE49-F238E27FC236}">
                <a16:creationId xmlns:a16="http://schemas.microsoft.com/office/drawing/2014/main" id="{DBBA6075-371F-45AC-8E2A-F6197362C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02755FCD-0BBB-4FE3-8685-73DDB7078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0F525-7CC2-4B18-99AB-19D70CBE5BF7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555242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3">
            <a:extLst>
              <a:ext uri="{FF2B5EF4-FFF2-40B4-BE49-F238E27FC236}">
                <a16:creationId xmlns:a16="http://schemas.microsoft.com/office/drawing/2014/main" id="{FC99DA58-D946-4D13-AFD7-CAB03211F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92179-2D90-40A4-A78E-C286B1D4C627}" type="datetimeFigureOut">
              <a:rPr lang="cs-CZ"/>
              <a:pPr>
                <a:defRPr/>
              </a:pPr>
              <a:t>18.10.2021</a:t>
            </a:fld>
            <a:endParaRPr lang="cs-CZ" dirty="0"/>
          </a:p>
        </p:txBody>
      </p:sp>
      <p:sp>
        <p:nvSpPr>
          <p:cNvPr id="4" name="Zástupný symbol pro zápatí 4">
            <a:extLst>
              <a:ext uri="{FF2B5EF4-FFF2-40B4-BE49-F238E27FC236}">
                <a16:creationId xmlns:a16="http://schemas.microsoft.com/office/drawing/2014/main" id="{2054D9FA-69E2-4EF9-9888-3CC143F49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>
            <a:extLst>
              <a:ext uri="{FF2B5EF4-FFF2-40B4-BE49-F238E27FC236}">
                <a16:creationId xmlns:a16="http://schemas.microsoft.com/office/drawing/2014/main" id="{1806D5A0-A5BE-4397-93A3-BAB2BF78F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C565C-5532-499D-8A5A-38763CC5B682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43093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6">
            <a:extLst>
              <a:ext uri="{FF2B5EF4-FFF2-40B4-BE49-F238E27FC236}">
                <a16:creationId xmlns:a16="http://schemas.microsoft.com/office/drawing/2014/main" id="{1CEB19CA-77BE-43D7-9633-D8EA3AB950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17" r="1495" b="20399"/>
          <a:stretch>
            <a:fillRect/>
          </a:stretch>
        </p:blipFill>
        <p:spPr bwMode="auto">
          <a:xfrm>
            <a:off x="0" y="5919788"/>
            <a:ext cx="9144000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datum 1">
            <a:extLst>
              <a:ext uri="{FF2B5EF4-FFF2-40B4-BE49-F238E27FC236}">
                <a16:creationId xmlns:a16="http://schemas.microsoft.com/office/drawing/2014/main" id="{AD57D783-9E75-49F9-AC7E-5CF75FA39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11827-4B54-4AE1-873C-7D516B945FB1}" type="datetimeFigureOut">
              <a:rPr lang="cs-CZ"/>
              <a:pPr>
                <a:defRPr/>
              </a:pPr>
              <a:t>18.10.2021</a:t>
            </a:fld>
            <a:endParaRPr lang="cs-CZ" dirty="0"/>
          </a:p>
        </p:txBody>
      </p:sp>
      <p:sp>
        <p:nvSpPr>
          <p:cNvPr id="4" name="Zástupný symbol pro zápatí 2">
            <a:extLst>
              <a:ext uri="{FF2B5EF4-FFF2-40B4-BE49-F238E27FC236}">
                <a16:creationId xmlns:a16="http://schemas.microsoft.com/office/drawing/2014/main" id="{32198095-6785-4B68-BD58-BFB8A2B85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0B865CB4-377A-4A04-B454-71AE26990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DF6FB-C0C1-463E-A8E9-CACF11024755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1938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9CE5866A-47B1-4C21-87D0-52C9E98D1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BAD58-CAA2-4A37-BAEB-F4079295B904}" type="datetimeFigureOut">
              <a:rPr lang="cs-CZ"/>
              <a:pPr>
                <a:defRPr/>
              </a:pPr>
              <a:t>18.10.2021</a:t>
            </a:fld>
            <a:endParaRPr lang="cs-CZ" dirty="0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C44AAAFB-B034-44F0-B6C2-95490746B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88EEDB4B-870C-44BF-83A0-BAC775497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E1119-B663-4BD5-A495-EB6C0BBFADF2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123410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95C6AD90-AB20-4DDE-B86D-9E6E1DFD5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77FD9-9B29-43D3-B163-84C5BE4182EC}" type="datetimeFigureOut">
              <a:rPr lang="cs-CZ"/>
              <a:pPr>
                <a:defRPr/>
              </a:pPr>
              <a:t>18.10.2021</a:t>
            </a:fld>
            <a:endParaRPr lang="cs-CZ" dirty="0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A3D52A7D-3291-4D3C-9D33-889DD33AE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94052834-212A-4B45-B2F9-02E710F7F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52C08-070A-4367-BB5F-7F71D4692958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9742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>
            <a:extLst>
              <a:ext uri="{FF2B5EF4-FFF2-40B4-BE49-F238E27FC236}">
                <a16:creationId xmlns:a16="http://schemas.microsoft.com/office/drawing/2014/main" id="{4B03E63C-F5FA-41B2-BA59-3ED080483F2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Kliknutím lze upravit styl.</a:t>
            </a:r>
          </a:p>
        </p:txBody>
      </p:sp>
      <p:sp>
        <p:nvSpPr>
          <p:cNvPr id="1027" name="Zástupný symbol pro text 2">
            <a:extLst>
              <a:ext uri="{FF2B5EF4-FFF2-40B4-BE49-F238E27FC236}">
                <a16:creationId xmlns:a16="http://schemas.microsoft.com/office/drawing/2014/main" id="{F072E2C2-0752-4963-881E-9C6A63E069D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Kliknutím lze upravit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4F061B3-F51D-4D94-A4ED-7A153D47E0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3A38DCF6-8F82-41AF-95DC-5F1D4E30F77D}" type="datetimeFigureOut">
              <a:rPr lang="cs-CZ"/>
              <a:pPr>
                <a:defRPr/>
              </a:pPr>
              <a:t>18.10.2021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0295FEF-C653-4081-A0FE-115D600605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D13B1FF-8E45-49D1-8457-648BC2976A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D23F954-8906-4382-AAE1-BA170CD8293F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7" r:id="rId1"/>
    <p:sldLayoutId id="2147484258" r:id="rId2"/>
    <p:sldLayoutId id="2147484249" r:id="rId3"/>
    <p:sldLayoutId id="2147484250" r:id="rId4"/>
    <p:sldLayoutId id="2147484251" r:id="rId5"/>
    <p:sldLayoutId id="2147484252" r:id="rId6"/>
    <p:sldLayoutId id="2147484259" r:id="rId7"/>
    <p:sldLayoutId id="2147484253" r:id="rId8"/>
    <p:sldLayoutId id="2147484254" r:id="rId9"/>
    <p:sldLayoutId id="2147484255" r:id="rId10"/>
    <p:sldLayoutId id="214748425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id="{15415D73-03CB-4CA7-B5D2-8001C57FC8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9613" y="4630738"/>
            <a:ext cx="58324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cs-CZ" altLang="cs-CZ" sz="2400">
              <a:solidFill>
                <a:srgbClr val="2A79BD"/>
              </a:solidFill>
              <a:latin typeface="Myriad Pro" panose="020B0503030403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cs-CZ" altLang="cs-CZ" sz="2400">
              <a:solidFill>
                <a:srgbClr val="2A79BD"/>
              </a:solidFill>
              <a:latin typeface="Myriad Pro" panose="020B0503030403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cs-CZ" altLang="cs-CZ" sz="2400">
              <a:solidFill>
                <a:srgbClr val="2A79BD"/>
              </a:solidFill>
              <a:latin typeface="Myriad Pro" panose="020B0503030403020204" pitchFamily="34" charset="0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847C25A-75FD-48DC-BF3C-CFB4CEF8C6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2433638"/>
            <a:ext cx="8784976" cy="1569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cs-CZ" altLang="cs-CZ" b="1" dirty="0">
                <a:solidFill>
                  <a:srgbClr val="0E4C85"/>
                </a:solidFill>
                <a:latin typeface="Myriad Pro" panose="020B0503030403020204" pitchFamily="34" charset="0"/>
              </a:rPr>
              <a:t>Metodika implementace opatření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cs-CZ" altLang="cs-CZ" b="1" dirty="0">
                <a:solidFill>
                  <a:srgbClr val="0E4C85"/>
                </a:solidFill>
                <a:latin typeface="Myriad Pro" panose="020B0503030403020204" pitchFamily="34" charset="0"/>
              </a:rPr>
              <a:t>stanovených místní strategií do praxe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cs-CZ" altLang="cs-CZ" b="1" dirty="0">
                <a:solidFill>
                  <a:srgbClr val="F3742E"/>
                </a:solidFill>
                <a:latin typeface="Myriad Pro" panose="020B0503030403020204" pitchFamily="34" charset="0"/>
              </a:rPr>
              <a:t>&gt;&gt;Infrastruktura&lt;&lt;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410A733D-E4CF-477C-B1A6-B6594EC3E8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3" y="4200525"/>
            <a:ext cx="58324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400">
                <a:solidFill>
                  <a:srgbClr val="297DC1"/>
                </a:solidFill>
                <a:latin typeface="Myriad Pro" panose="020B0503030403020204" pitchFamily="34" charset="0"/>
              </a:rPr>
              <a:t>Eva Simonová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000">
                <a:solidFill>
                  <a:srgbClr val="484C4C"/>
                </a:solidFill>
                <a:latin typeface="Myriad Pro" panose="020B0503030403020204" pitchFamily="34" charset="0"/>
              </a:rPr>
              <a:t>Centrum dopravního výzkumu, v. v. i.</a:t>
            </a:r>
          </a:p>
        </p:txBody>
      </p:sp>
      <p:pic>
        <p:nvPicPr>
          <p:cNvPr id="7173" name="Obrázek 1">
            <a:extLst>
              <a:ext uri="{FF2B5EF4-FFF2-40B4-BE49-F238E27FC236}">
                <a16:creationId xmlns:a16="http://schemas.microsoft.com/office/drawing/2014/main" id="{8ED8E448-1D49-4225-9E1D-E62C013B43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11163"/>
            <a:ext cx="3651250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Obrázek 2">
            <a:extLst>
              <a:ext uri="{FF2B5EF4-FFF2-40B4-BE49-F238E27FC236}">
                <a16:creationId xmlns:a16="http://schemas.microsoft.com/office/drawing/2014/main" id="{51BAA85F-5AE9-4B98-8B2F-7A590D6D6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263" y="5795963"/>
            <a:ext cx="1895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Obrázek 5" descr="Obsah obrázku text, podepsat, lékárnička, indikátor&#10;&#10;Popis byl vytvořen automaticky">
            <a:extLst>
              <a:ext uri="{FF2B5EF4-FFF2-40B4-BE49-F238E27FC236}">
                <a16:creationId xmlns:a16="http://schemas.microsoft.com/office/drawing/2014/main" id="{008300F6-987D-4EE4-A316-88A4EF62C9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449263"/>
            <a:ext cx="941388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4473EFC5-C854-441D-BBA4-68EEE930EEFE}"/>
              </a:ext>
            </a:extLst>
          </p:cNvPr>
          <p:cNvSpPr txBox="1"/>
          <p:nvPr/>
        </p:nvSpPr>
        <p:spPr>
          <a:xfrm>
            <a:off x="455613" y="5345113"/>
            <a:ext cx="8077200" cy="334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cs-CZ" sz="1580" dirty="0"/>
              <a:t>Tento workshop je pořádán se státní podporou Technologické agentury ČR v rámci Programu ÉTA.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DD53815-40B0-4247-83EC-866335E19F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49555"/>
            <a:ext cx="6264696" cy="487522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6CB2AC31-8989-450A-B402-D0E39CFF5D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700" y="1268760"/>
            <a:ext cx="5863782" cy="45635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38825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9219" name="TextovéPole 2">
            <a:extLst>
              <a:ext uri="{FF2B5EF4-FFF2-40B4-BE49-F238E27FC236}">
                <a16:creationId xmlns:a16="http://schemas.microsoft.com/office/drawing/2014/main" id="{80CCD972-5944-4996-B9F7-6965B43FA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Audit bezpečnosti pozemních komunikací</a:t>
            </a:r>
          </a:p>
        </p:txBody>
      </p:sp>
      <p:sp>
        <p:nvSpPr>
          <p:cNvPr id="6" name="Zástupný symbol pro obsah 2">
            <a:extLst>
              <a:ext uri="{FF2B5EF4-FFF2-40B4-BE49-F238E27FC236}">
                <a16:creationId xmlns:a16="http://schemas.microsoft.com/office/drawing/2014/main" id="{C7EEF8ED-C37E-4BB9-99B5-2B1D2EDEB283}"/>
              </a:ext>
            </a:extLst>
          </p:cNvPr>
          <p:cNvSpPr>
            <a:spLocks noGrp="1"/>
          </p:cNvSpPr>
          <p:nvPr/>
        </p:nvSpPr>
        <p:spPr bwMode="auto">
          <a:xfrm>
            <a:off x="330371" y="1324746"/>
            <a:ext cx="8151812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altLang="cs-CZ" sz="2000" dirty="0">
                <a:latin typeface="Myriad Pro" panose="020B0503030403020204" pitchFamily="34" charset="0"/>
              </a:rPr>
              <a:t>Identifikace rizik ještě dříve, než se stanou skutečností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altLang="cs-CZ" sz="2000" dirty="0">
                <a:latin typeface="Myriad Pro" panose="020B0503030403020204" pitchFamily="34" charset="0"/>
              </a:rPr>
              <a:t>Je to proces prevence dopravních nehod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altLang="cs-CZ" sz="2000" dirty="0">
                <a:latin typeface="Myriad Pro" panose="020B0503030403020204" pitchFamily="34" charset="0"/>
              </a:rPr>
              <a:t>Pro všechny uživatele stejná bezpečnost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altLang="cs-CZ" sz="2000" dirty="0">
                <a:latin typeface="Myriad Pro" panose="020B0503030403020204" pitchFamily="34" charset="0"/>
              </a:rPr>
              <a:t>Výsledkem je zpráva - zpracovává se do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altLang="cs-CZ" sz="2000" dirty="0">
                <a:latin typeface="Myriad Pro" panose="020B0503030403020204" pitchFamily="34" charset="0"/>
              </a:rPr>
              <a:t>      projektové dokumentace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cs-CZ" altLang="cs-CZ" sz="2000" dirty="0">
              <a:latin typeface="Myriad Pro" panose="020B0503030403020204" pitchFamily="34" charset="0"/>
            </a:endParaRPr>
          </a:p>
        </p:txBody>
      </p:sp>
      <p:pic>
        <p:nvPicPr>
          <p:cNvPr id="7" name="Obrázek 2" descr="Obsah obrázku mapa&#10;&#10;Popis byl vytvořen automaticky">
            <a:extLst>
              <a:ext uri="{FF2B5EF4-FFF2-40B4-BE49-F238E27FC236}">
                <a16:creationId xmlns:a16="http://schemas.microsoft.com/office/drawing/2014/main" id="{9D4003BA-AE68-4C5E-A15A-89A4FDB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837635"/>
            <a:ext cx="3593158" cy="2695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2806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ovéPole 8">
            <a:extLst>
              <a:ext uri="{FF2B5EF4-FFF2-40B4-BE49-F238E27FC236}">
                <a16:creationId xmlns:a16="http://schemas.microsoft.com/office/drawing/2014/main" id="{ADD7D52C-6A54-4DE9-B26C-A083635A0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19459" name="TextovéPole 2">
            <a:extLst>
              <a:ext uri="{FF2B5EF4-FFF2-40B4-BE49-F238E27FC236}">
                <a16:creationId xmlns:a16="http://schemas.microsoft.com/office/drawing/2014/main" id="{C498F48A-FE94-4FC1-829D-594D8DF6E3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>
                <a:solidFill>
                  <a:srgbClr val="297DC1"/>
                </a:solidFill>
                <a:latin typeface="Myriad Pro" panose="020B0503030403020204" pitchFamily="34" charset="0"/>
              </a:rPr>
              <a:t>Provádění auditu bezpečnosti</a:t>
            </a:r>
          </a:p>
        </p:txBody>
      </p:sp>
      <p:sp>
        <p:nvSpPr>
          <p:cNvPr id="7" name="Text Box 6">
            <a:extLst>
              <a:ext uri="{FF2B5EF4-FFF2-40B4-BE49-F238E27FC236}">
                <a16:creationId xmlns:a16="http://schemas.microsoft.com/office/drawing/2014/main" id="{7C74D602-CA93-45A2-907D-D1562F52D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462088"/>
            <a:ext cx="6115595" cy="1881669"/>
          </a:xfrm>
          <a:prstGeom prst="rect">
            <a:avLst/>
          </a:prstGeom>
          <a:solidFill>
            <a:srgbClr val="CCECFF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56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28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00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72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marL="0" lvl="1" indent="0" eaLnBrk="1" hangingPunct="1">
              <a:lnSpc>
                <a:spcPct val="150000"/>
              </a:lnSpc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min. 1 osoba – min.1 auditor </a:t>
            </a:r>
          </a:p>
          <a:p>
            <a:pPr lvl="1" indent="0" eaLnBrk="1" hangingPunct="1">
              <a:lnSpc>
                <a:spcPct val="150000"/>
              </a:lnSpc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		(ideální mezioborový tým)</a:t>
            </a:r>
          </a:p>
          <a:p>
            <a:pPr marL="0" lvl="1" indent="0" eaLnBrk="1" hangingPunct="1">
              <a:lnSpc>
                <a:spcPct val="150000"/>
              </a:lnSpc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Metodika provádění auditu bezpečnosti </a:t>
            </a:r>
          </a:p>
          <a:p>
            <a:pPr lvl="1" indent="0" eaLnBrk="1" hangingPunct="1">
              <a:lnSpc>
                <a:spcPct val="150000"/>
              </a:lnSpc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		(vydalo CDV, schválilo MD)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632E4B4-0D0A-4CB3-ABD3-CE211CDA2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6672" y="1429907"/>
            <a:ext cx="2092041" cy="2846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463" name="TextovéPole 8">
            <a:extLst>
              <a:ext uri="{FF2B5EF4-FFF2-40B4-BE49-F238E27FC236}">
                <a16:creationId xmlns:a16="http://schemas.microsoft.com/office/drawing/2014/main" id="{A704FFF7-1320-45B1-A026-CAE0D4503B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3514244"/>
            <a:ext cx="6115596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Provedení auditu bezpečnosti ve všech fázích projektové dokumentace by mělo umožnit odstranit rizika v daném stupni projektové dokumentace.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7F8D4AAF-F74C-40AB-9F09-06B062184E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4718785"/>
            <a:ext cx="8353176" cy="11867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8">
            <a:extLst>
              <a:ext uri="{FF2B5EF4-FFF2-40B4-BE49-F238E27FC236}">
                <a16:creationId xmlns:a16="http://schemas.microsoft.com/office/drawing/2014/main" id="{B58F35A9-846F-49A6-A257-0A9BC22EA3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31747" name="TextovéPole 2">
            <a:extLst>
              <a:ext uri="{FF2B5EF4-FFF2-40B4-BE49-F238E27FC236}">
                <a16:creationId xmlns:a16="http://schemas.microsoft.com/office/drawing/2014/main" id="{08F40660-365C-47DC-9E74-01F44F796A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>
                <a:solidFill>
                  <a:srgbClr val="297DC1"/>
                </a:solidFill>
                <a:latin typeface="Myriad Pro" panose="020B0503030403020204" pitchFamily="34" charset="0"/>
              </a:rPr>
              <a:t>Bezpečnostní inspekce pozemních komunikací</a:t>
            </a:r>
          </a:p>
        </p:txBody>
      </p:sp>
      <p:sp>
        <p:nvSpPr>
          <p:cNvPr id="31749" name="Zástupný symbol pro obsah 2">
            <a:extLst>
              <a:ext uri="{FF2B5EF4-FFF2-40B4-BE49-F238E27FC236}">
                <a16:creationId xmlns:a16="http://schemas.microsoft.com/office/drawing/2014/main" id="{213DEE98-695E-41D0-B3C9-59F180E394B7}"/>
              </a:ext>
            </a:extLst>
          </p:cNvPr>
          <p:cNvSpPr txBox="1">
            <a:spLocks/>
          </p:cNvSpPr>
          <p:nvPr/>
        </p:nvSpPr>
        <p:spPr bwMode="auto">
          <a:xfrm>
            <a:off x="328613" y="1306513"/>
            <a:ext cx="7699375" cy="24939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Systematická, periodická a formální prohlídka</a:t>
            </a:r>
          </a:p>
          <a:p>
            <a:pPr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Identifikace rizikových faktorů</a:t>
            </a:r>
          </a:p>
          <a:p>
            <a:pPr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Principy </a:t>
            </a:r>
            <a:r>
              <a:rPr lang="cs-CZ" altLang="cs-CZ" sz="2000" dirty="0" err="1">
                <a:latin typeface="Myriad Pro" panose="020B0503030403020204" pitchFamily="34" charset="0"/>
              </a:rPr>
              <a:t>samovysvětlitelnosti</a:t>
            </a:r>
            <a:r>
              <a:rPr lang="cs-CZ" altLang="cs-CZ" sz="2000" dirty="0">
                <a:latin typeface="Myriad Pro" panose="020B0503030403020204" pitchFamily="34" charset="0"/>
              </a:rPr>
              <a:t> a promíjivosti</a:t>
            </a:r>
          </a:p>
          <a:p>
            <a:pPr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Prováděna z pohledu všech typů účastníků</a:t>
            </a:r>
          </a:p>
          <a:p>
            <a:pPr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Výsledkem je zpráva – podklad pro </a:t>
            </a:r>
          </a:p>
          <a:p>
            <a:pPr marL="0" indent="0">
              <a:buNone/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      projektovou dokumentaci</a:t>
            </a:r>
          </a:p>
        </p:txBody>
      </p:sp>
      <p:pic>
        <p:nvPicPr>
          <p:cNvPr id="31750" name="Picture 1">
            <a:extLst>
              <a:ext uri="{FF2B5EF4-FFF2-40B4-BE49-F238E27FC236}">
                <a16:creationId xmlns:a16="http://schemas.microsoft.com/office/drawing/2014/main" id="{28CD1459-927E-4B87-A141-319C09EBE6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068960"/>
            <a:ext cx="4319268" cy="288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ovéPole 8">
            <a:extLst>
              <a:ext uri="{FF2B5EF4-FFF2-40B4-BE49-F238E27FC236}">
                <a16:creationId xmlns:a16="http://schemas.microsoft.com/office/drawing/2014/main" id="{B475EE7D-75D4-494D-B15B-B4A7782B22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33795" name="TextovéPole 2">
            <a:extLst>
              <a:ext uri="{FF2B5EF4-FFF2-40B4-BE49-F238E27FC236}">
                <a16:creationId xmlns:a16="http://schemas.microsoft.com/office/drawing/2014/main" id="{8FB499FB-A1DB-48FF-9726-45C8A2B461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>
                <a:solidFill>
                  <a:srgbClr val="297DC1"/>
                </a:solidFill>
                <a:latin typeface="Myriad Pro" panose="020B0503030403020204" pitchFamily="34" charset="0"/>
              </a:rPr>
              <a:t>Speciální bezpečnostní inspekce PK</a:t>
            </a:r>
          </a:p>
        </p:txBody>
      </p:sp>
      <p:sp>
        <p:nvSpPr>
          <p:cNvPr id="33797" name="Obdélník 5">
            <a:extLst>
              <a:ext uri="{FF2B5EF4-FFF2-40B4-BE49-F238E27FC236}">
                <a16:creationId xmlns:a16="http://schemas.microsoft.com/office/drawing/2014/main" id="{9C449693-E5A4-4F2B-80F7-B3E76D5DB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613" y="1763713"/>
            <a:ext cx="8569325" cy="2246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Jednorázová inspekce silničního úseku nebo lokality</a:t>
            </a:r>
          </a:p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Inspekce specifických částí silniční sítě</a:t>
            </a:r>
          </a:p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Inspekce v místě plánované rekonstrukce</a:t>
            </a:r>
          </a:p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Inspekce přilehlé ovlivnění silniční sítě</a:t>
            </a:r>
          </a:p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endParaRPr lang="cs-CZ" altLang="cs-CZ" sz="2000" dirty="0">
              <a:latin typeface="Myriad Pro" panose="020B0503030403020204" pitchFamily="34" charset="0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E4EA2F8B-A982-4B54-8AE2-BE2DDF5F2D50}"/>
              </a:ext>
            </a:extLst>
          </p:cNvPr>
          <p:cNvSpPr txBox="1"/>
          <p:nvPr/>
        </p:nvSpPr>
        <p:spPr>
          <a:xfrm>
            <a:off x="2483768" y="4127112"/>
            <a:ext cx="5996657" cy="13234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  <a:softEdge rad="127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  <a:defRPr/>
            </a:pPr>
            <a:r>
              <a:rPr lang="cs-CZ" altLang="cs-CZ" sz="2000" b="1" dirty="0">
                <a:latin typeface="Myriad Pro" panose="020B0503030403020204" pitchFamily="34" charset="0"/>
              </a:rPr>
              <a:t>Cílem BI je určit prvky související s riziky bezpečnosti a navrhnout opatření vedoucí k odstranění či zmírnění dopravních nehod nebo jejích následků</a:t>
            </a:r>
            <a:r>
              <a:rPr lang="cs-CZ" altLang="cs-CZ" sz="2000" dirty="0">
                <a:latin typeface="Myriad Pro" panose="020B0503030403020204" pitchFamily="34" charset="0"/>
              </a:rPr>
              <a:t>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ovéPole 8">
            <a:extLst>
              <a:ext uri="{FF2B5EF4-FFF2-40B4-BE49-F238E27FC236}">
                <a16:creationId xmlns:a16="http://schemas.microsoft.com/office/drawing/2014/main" id="{6C8CDF4A-BC7C-45AD-9D2B-BC6C5F0FAD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35843" name="TextovéPole 2">
            <a:extLst>
              <a:ext uri="{FF2B5EF4-FFF2-40B4-BE49-F238E27FC236}">
                <a16:creationId xmlns:a16="http://schemas.microsoft.com/office/drawing/2014/main" id="{658AB978-CA06-4764-9EB8-3B26B2A00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>
                <a:solidFill>
                  <a:srgbClr val="297DC1"/>
                </a:solidFill>
                <a:latin typeface="Myriad Pro" panose="020B0503030403020204" pitchFamily="34" charset="0"/>
              </a:rPr>
              <a:t>Provádění (speciální) bezpečnostní inspekce</a:t>
            </a:r>
          </a:p>
        </p:txBody>
      </p:sp>
      <p:sp>
        <p:nvSpPr>
          <p:cNvPr id="35845" name="TextovéPole 6">
            <a:extLst>
              <a:ext uri="{FF2B5EF4-FFF2-40B4-BE49-F238E27FC236}">
                <a16:creationId xmlns:a16="http://schemas.microsoft.com/office/drawing/2014/main" id="{509460B9-0A21-4519-8890-9F14C9D8A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648" y="3787588"/>
            <a:ext cx="4572000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Nejde o kontrolu parametrů z pohledu norem a technických předpisů.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65D60AE2-0953-471F-AA07-A9B0A9F1DC7E}"/>
              </a:ext>
            </a:extLst>
          </p:cNvPr>
          <p:cNvSpPr txBox="1"/>
          <p:nvPr/>
        </p:nvSpPr>
        <p:spPr>
          <a:xfrm>
            <a:off x="539552" y="1606216"/>
            <a:ext cx="6048672" cy="18816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lvl="1" indent="0" eaLnBrk="1" hangingPunct="1">
              <a:lnSpc>
                <a:spcPct val="150000"/>
              </a:lnSpc>
              <a:defRPr/>
            </a:pPr>
            <a:r>
              <a:rPr lang="cs-CZ" altLang="cs-CZ" sz="2000" dirty="0">
                <a:latin typeface="Myriad Pro" panose="020B0503030403020204" pitchFamily="34" charset="0"/>
                <a:cs typeface="Arial" charset="0"/>
              </a:rPr>
              <a:t>min. 2 osoby – min. 1 auditor</a:t>
            </a:r>
          </a:p>
          <a:p>
            <a:pPr marL="285750" lvl="1" indent="0" eaLnBrk="1" hangingPunct="1">
              <a:lnSpc>
                <a:spcPct val="150000"/>
              </a:lnSpc>
              <a:defRPr/>
            </a:pPr>
            <a:r>
              <a:rPr lang="cs-CZ" altLang="cs-CZ" sz="2000" dirty="0">
                <a:latin typeface="Myriad Pro" panose="020B0503030403020204" pitchFamily="34" charset="0"/>
                <a:cs typeface="Arial" charset="0"/>
              </a:rPr>
              <a:t>		(ideálně mezioborový tým)</a:t>
            </a:r>
          </a:p>
          <a:p>
            <a:pPr marL="285750" lvl="1" indent="0" eaLnBrk="1" hangingPunct="1">
              <a:lnSpc>
                <a:spcPct val="150000"/>
              </a:lnSpc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Metodika provádění bezpečnostní inspekce 		(vydalo CDV, schválilo MD)</a:t>
            </a: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F9B5864B-20DB-44B7-BB26-E19D4B04D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4473" y="1606216"/>
            <a:ext cx="1988540" cy="2758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D80405C1-DE79-4829-A527-8E3B35A0FA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4664806"/>
            <a:ext cx="8209161" cy="12124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ovéPole 8">
            <a:extLst>
              <a:ext uri="{FF2B5EF4-FFF2-40B4-BE49-F238E27FC236}">
                <a16:creationId xmlns:a16="http://schemas.microsoft.com/office/drawing/2014/main" id="{08821CC5-6FFE-4E21-B087-13B035502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37891" name="TextovéPole 2">
            <a:extLst>
              <a:ext uri="{FF2B5EF4-FFF2-40B4-BE49-F238E27FC236}">
                <a16:creationId xmlns:a16="http://schemas.microsoft.com/office/drawing/2014/main" id="{ACB26255-996D-4475-B55B-C570A373A8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>
                <a:solidFill>
                  <a:srgbClr val="297DC1"/>
                </a:solidFill>
                <a:latin typeface="Myriad Pro" panose="020B0503030403020204" pitchFamily="34" charset="0"/>
              </a:rPr>
              <a:t>Podklady (speciální) bezpečnostní inspekce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08DBF49D-2A8F-49AE-906B-E7487D9A8CE9}"/>
              </a:ext>
            </a:extLst>
          </p:cNvPr>
          <p:cNvSpPr txBox="1"/>
          <p:nvPr/>
        </p:nvSpPr>
        <p:spPr>
          <a:xfrm>
            <a:off x="328613" y="1628775"/>
            <a:ext cx="8569325" cy="3170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získání dostatečných údajů o konkrétní pozemní komunikaci </a:t>
            </a:r>
          </a:p>
          <a:p>
            <a:pPr algn="just" eaLnBrk="1" hangingPunct="1">
              <a:buFontTx/>
              <a:buChar char="-"/>
              <a:defRPr/>
            </a:pPr>
            <a:endParaRPr lang="cs-CZ" altLang="cs-CZ" sz="2000" dirty="0">
              <a:latin typeface="Myriad Pro" panose="020B0503030403020204" pitchFamily="34" charset="0"/>
            </a:endParaRPr>
          </a:p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zjištění aktuální dopravní situace</a:t>
            </a:r>
          </a:p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endParaRPr lang="cs-CZ" altLang="cs-CZ" sz="2000" dirty="0">
              <a:latin typeface="Myriad Pro" panose="020B0503030403020204" pitchFamily="34" charset="0"/>
            </a:endParaRPr>
          </a:p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možné doplnění zjištění rychlostí na komunikaci, rozbor nehodovosti apod..</a:t>
            </a:r>
          </a:p>
          <a:p>
            <a:pPr algn="just" eaLnBrk="1" hangingPunct="1">
              <a:buFontTx/>
              <a:buChar char="-"/>
              <a:defRPr/>
            </a:pPr>
            <a:endParaRPr lang="cs-CZ" altLang="cs-CZ" sz="2000" dirty="0">
              <a:latin typeface="Myriad Pro" panose="020B0503030403020204" pitchFamily="34" charset="0"/>
            </a:endParaRPr>
          </a:p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zjištění, zda návrhové prvky komunikace odpovídají funkci komunikace a respektují nejvyšší dovolenou rychlostí atd. </a:t>
            </a:r>
          </a:p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endParaRPr lang="cs-CZ" altLang="cs-CZ" sz="2000" dirty="0">
              <a:latin typeface="Myriad Pro" panose="020B0503030403020204" pitchFamily="34" charset="0"/>
            </a:endParaRPr>
          </a:p>
          <a:p>
            <a:pPr marL="285750" indent="-285750" algn="just" eaLnBrk="1" hangingPunct="1">
              <a:buFont typeface="Arial" panose="020B0604020202020204" pitchFamily="34" charset="0"/>
              <a:buChar char="•"/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návštěva místa ve dne i za zhoršené viditelnosti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9219" name="TextovéPole 2">
            <a:extLst>
              <a:ext uri="{FF2B5EF4-FFF2-40B4-BE49-F238E27FC236}">
                <a16:creationId xmlns:a16="http://schemas.microsoft.com/office/drawing/2014/main" id="{80CCD972-5944-4996-B9F7-6965B43FA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Nepřímé ukazatele bezpečnosti silničního provozu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F5202F99-5A87-4A44-874A-40CEA2E769F7}"/>
              </a:ext>
            </a:extLst>
          </p:cNvPr>
          <p:cNvSpPr txBox="1"/>
          <p:nvPr/>
        </p:nvSpPr>
        <p:spPr>
          <a:xfrm>
            <a:off x="328614" y="1268760"/>
            <a:ext cx="8151811" cy="4512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altLang="cs-CZ" sz="2000" dirty="0">
                <a:latin typeface="Myriad Pro" panose="020B0503030403020204" pitchFamily="34" charset="0"/>
              </a:rPr>
              <a:t>Zabývají se chováním účastníků silničního provozu.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altLang="cs-CZ" sz="2000" dirty="0">
                <a:latin typeface="Myriad Pro" panose="020B0503030403020204" pitchFamily="34" charset="0"/>
              </a:rPr>
              <a:t>Sbíraná dle Metodiky – tedy v letech i místech porovnatelná.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cs-CZ" altLang="cs-CZ" sz="2000" dirty="0">
              <a:latin typeface="Myriad Pro" panose="020B0503030403020204" pitchFamily="34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altLang="cs-CZ" sz="2000" dirty="0">
                <a:latin typeface="Myriad Pro" panose="020B0503030403020204" pitchFamily="34" charset="0"/>
              </a:rPr>
              <a:t>Dlouhodobě se sbírá a vyhodnocuje:</a:t>
            </a: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cs-CZ" sz="1800" dirty="0">
                <a:effectLst/>
                <a:latin typeface="Myriad Pro" panose="020B0503030403020204" pitchFamily="34" charset="0"/>
                <a:ea typeface="Calibri" panose="020F0502020204030204" pitchFamily="34" charset="0"/>
              </a:rPr>
              <a:t>dodržování nejvyšší dovolené rychlosti,</a:t>
            </a:r>
            <a:endParaRPr lang="cs-CZ" sz="1800" dirty="0">
              <a:effectLst/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cs-CZ" sz="1800" dirty="0">
                <a:effectLst/>
                <a:latin typeface="Myriad Pro" panose="020B0503030403020204" pitchFamily="34" charset="0"/>
                <a:ea typeface="Calibri" panose="020F0502020204030204" pitchFamily="34" charset="0"/>
              </a:rPr>
              <a:t>vyhodnocení bezpečných odstupů vozidel,</a:t>
            </a:r>
            <a:endParaRPr lang="cs-CZ" sz="1800" dirty="0">
              <a:effectLst/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cs-CZ" sz="1800" dirty="0">
                <a:effectLst/>
                <a:latin typeface="Myriad Pro" panose="020B0503030403020204" pitchFamily="34" charset="0"/>
                <a:ea typeface="Calibri" panose="020F0502020204030204" pitchFamily="34" charset="0"/>
              </a:rPr>
              <a:t>překračování nejvyšší dovolené rychlosti o více než 10 km/h,</a:t>
            </a:r>
            <a:endParaRPr lang="cs-CZ" sz="1800" dirty="0">
              <a:effectLst/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cs-CZ" sz="1800" dirty="0">
                <a:effectLst/>
                <a:latin typeface="Myriad Pro" panose="020B0503030403020204" pitchFamily="34" charset="0"/>
                <a:ea typeface="Calibri" panose="020F0502020204030204" pitchFamily="34" charset="0"/>
              </a:rPr>
              <a:t>denní svícení vozidel,</a:t>
            </a:r>
            <a:endParaRPr lang="cs-CZ" sz="1800" dirty="0">
              <a:effectLst/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cs-CZ" sz="1800" dirty="0">
                <a:effectLst/>
                <a:latin typeface="Myriad Pro" panose="020B0503030403020204" pitchFamily="34" charset="0"/>
                <a:ea typeface="Calibri" panose="020F0502020204030204" pitchFamily="34" charset="0"/>
              </a:rPr>
              <a:t>používání mobilního zařízení za jízdy řidičem,</a:t>
            </a:r>
            <a:endParaRPr lang="cs-CZ" sz="1800" dirty="0">
              <a:effectLst/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cs-CZ" sz="1800" dirty="0">
                <a:effectLst/>
                <a:latin typeface="Myriad Pro" panose="020B0503030403020204" pitchFamily="34" charset="0"/>
                <a:ea typeface="Calibri" panose="020F0502020204030204" pitchFamily="34" charset="0"/>
              </a:rPr>
              <a:t>používání bezpečnostních pásů (u řidičů i spolujezdců vpředu i vzadu),</a:t>
            </a:r>
            <a:endParaRPr lang="cs-CZ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cs-CZ" sz="1800" dirty="0">
                <a:effectLst/>
                <a:latin typeface="Myriad Pro" panose="020B0503030403020204" pitchFamily="34" charset="0"/>
                <a:ea typeface="Calibri" panose="020F0502020204030204" pitchFamily="34" charset="0"/>
              </a:rPr>
              <a:t>používání bezpečnostních přileb cyklisty a motocyklisty</a:t>
            </a:r>
            <a:endParaRPr lang="cs-CZ" altLang="cs-CZ" sz="2000" b="1" dirty="0">
              <a:solidFill>
                <a:srgbClr val="F3742E"/>
              </a:solidFill>
              <a:latin typeface="Myriad Pro" panose="020B0503030403020204" pitchFamily="34" charset="0"/>
              <a:cs typeface="Arial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C8E1267C-3286-444A-BA9E-72CCC95F6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272" y="2200787"/>
            <a:ext cx="19431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520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9219" name="TextovéPole 2">
            <a:extLst>
              <a:ext uri="{FF2B5EF4-FFF2-40B4-BE49-F238E27FC236}">
                <a16:creationId xmlns:a16="http://schemas.microsoft.com/office/drawing/2014/main" id="{80CCD972-5944-4996-B9F7-6965B43FA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Nepřímé ukazatele bezpečnosti silničního provozu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F5202F99-5A87-4A44-874A-40CEA2E769F7}"/>
              </a:ext>
            </a:extLst>
          </p:cNvPr>
          <p:cNvSpPr txBox="1"/>
          <p:nvPr/>
        </p:nvSpPr>
        <p:spPr>
          <a:xfrm>
            <a:off x="328614" y="1268760"/>
            <a:ext cx="8151811" cy="2508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altLang="cs-CZ" sz="2000" dirty="0">
                <a:latin typeface="Myriad Pro" panose="020B0503030403020204" pitchFamily="34" charset="0"/>
              </a:rPr>
              <a:t>Doplňkově se sbíralo a vyhodnocovalo:</a:t>
            </a: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cs-CZ" sz="2000" dirty="0">
                <a:effectLst/>
                <a:latin typeface="Myriad Pro" panose="020B0503030403020204" pitchFamily="34" charset="0"/>
                <a:ea typeface="Calibri" panose="020F0502020204030204" pitchFamily="34" charset="0"/>
              </a:rPr>
              <a:t>používání reflexních prvků</a:t>
            </a:r>
            <a:endParaRPr lang="cs-CZ" sz="2000" dirty="0">
              <a:effectLst/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cs-CZ" sz="2000" dirty="0">
                <a:effectLst/>
                <a:latin typeface="Myriad Pro" panose="020B0503030403020204" pitchFamily="34" charset="0"/>
                <a:ea typeface="Calibri" panose="020F0502020204030204" pitchFamily="34" charset="0"/>
              </a:rPr>
              <a:t>nerespektování značky „Stůj, dej přednost v jízdě“ na křižovatkách</a:t>
            </a:r>
            <a:endParaRPr lang="cs-CZ" sz="2000" dirty="0">
              <a:effectLst/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cs-CZ" sz="2000" dirty="0">
                <a:effectLst/>
                <a:latin typeface="Myriad Pro" panose="020B0503030403020204" pitchFamily="34" charset="0"/>
                <a:ea typeface="Calibri" panose="020F0502020204030204" pitchFamily="34" charset="0"/>
              </a:rPr>
              <a:t>jízda na červenou na křižovatkách se </a:t>
            </a:r>
            <a:r>
              <a:rPr lang="cs-CZ" sz="2000" dirty="0">
                <a:effectLst/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světelně signalizačním zařízením</a:t>
            </a: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cs-CZ" sz="2000" dirty="0">
                <a:effectLst/>
                <a:latin typeface="Myriad Pro" panose="020B0503030403020204" pitchFamily="34" charset="0"/>
                <a:ea typeface="Calibri" panose="020F0502020204030204" pitchFamily="34" charset="0"/>
              </a:rPr>
              <a:t>chování chodců na přechodu pro chodce</a:t>
            </a: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cs-CZ" sz="2000" dirty="0">
                <a:effectLst/>
                <a:latin typeface="Myriad Pro" panose="020B0503030403020204" pitchFamily="34" charset="0"/>
                <a:ea typeface="Calibri" panose="020F0502020204030204" pitchFamily="34" charset="0"/>
              </a:rPr>
              <a:t>chování řidičů před přechodem</a:t>
            </a:r>
            <a:endParaRPr lang="cs-CZ" altLang="cs-CZ" sz="2000" b="1" dirty="0">
              <a:solidFill>
                <a:srgbClr val="F3742E"/>
              </a:solidFill>
              <a:latin typeface="Myriad Pro" panose="020B0503030403020204" pitchFamily="34" charset="0"/>
              <a:cs typeface="Arial" charset="0"/>
            </a:endParaRPr>
          </a:p>
        </p:txBody>
      </p:sp>
      <p:pic>
        <p:nvPicPr>
          <p:cNvPr id="7" name="Obrázek 4">
            <a:extLst>
              <a:ext uri="{FF2B5EF4-FFF2-40B4-BE49-F238E27FC236}">
                <a16:creationId xmlns:a16="http://schemas.microsoft.com/office/drawing/2014/main" id="{8FF52279-897D-47D7-A369-3E2226DB4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" r="11211"/>
          <a:stretch>
            <a:fillRect/>
          </a:stretch>
        </p:blipFill>
        <p:spPr bwMode="auto">
          <a:xfrm>
            <a:off x="5499754" y="3645024"/>
            <a:ext cx="3586825" cy="2415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62143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4281A6C8-43FE-414E-8F33-8AA760B111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303" y="548680"/>
            <a:ext cx="5760720" cy="50406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5488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9219" name="TextovéPole 2">
            <a:extLst>
              <a:ext uri="{FF2B5EF4-FFF2-40B4-BE49-F238E27FC236}">
                <a16:creationId xmlns:a16="http://schemas.microsoft.com/office/drawing/2014/main" id="{80CCD972-5944-4996-B9F7-6965B43FA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Informace o metodice</a:t>
            </a:r>
          </a:p>
        </p:txBody>
      </p:sp>
      <p:sp>
        <p:nvSpPr>
          <p:cNvPr id="5" name="TextovéPole 2">
            <a:extLst>
              <a:ext uri="{FF2B5EF4-FFF2-40B4-BE49-F238E27FC236}">
                <a16:creationId xmlns:a16="http://schemas.microsoft.com/office/drawing/2014/main" id="{0C15B433-6720-47D1-97D8-53C834DE6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828" y="1717572"/>
            <a:ext cx="8482013" cy="3631757"/>
          </a:xfrm>
          <a:prstGeom prst="rect">
            <a:avLst/>
          </a:prstGeom>
          <a:noFill/>
          <a:ln>
            <a:noFill/>
          </a:ln>
        </p:spPr>
        <p:txBody>
          <a:bodyPr lIns="91434" tIns="45717" rIns="91434" bIns="45717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  <a:defRPr/>
            </a:pPr>
            <a:r>
              <a:rPr lang="pl-PL" altLang="cs-CZ" sz="2000" dirty="0">
                <a:latin typeface="Myriad Pro" pitchFamily="34" charset="0"/>
                <a:cs typeface="Arial" charset="0"/>
              </a:rPr>
              <a:t>Zpracovatel: 	Centrum dopravního výzkumu, v. v. i.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  <a:defRPr/>
            </a:pPr>
            <a:r>
              <a:rPr lang="cs-CZ" altLang="cs-CZ" sz="2000" dirty="0">
                <a:highlight>
                  <a:srgbClr val="FFFF00"/>
                </a:highlight>
                <a:latin typeface="Myriad Pro" pitchFamily="34" charset="0"/>
                <a:cs typeface="Arial" charset="0"/>
              </a:rPr>
              <a:t>Schváleno: 	Ministerstvem dopravy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buFont typeface="Arial" charset="0"/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Výstup projektu: 		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buFont typeface="Arial" charset="0"/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TL02000298 Strategické plánování bezpečnosti silničního provozu ve městech a jeho zavádění do praxe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4598308-29CA-4DFB-9AF1-322C2AD403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0043" y="221456"/>
            <a:ext cx="2515195" cy="3520098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5430427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9219" name="TextovéPole 2">
            <a:extLst>
              <a:ext uri="{FF2B5EF4-FFF2-40B4-BE49-F238E27FC236}">
                <a16:creationId xmlns:a16="http://schemas.microsoft.com/office/drawing/2014/main" id="{80CCD972-5944-4996-B9F7-6965B43FA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Pocitové mapy</a:t>
            </a:r>
          </a:p>
        </p:txBody>
      </p:sp>
      <p:sp>
        <p:nvSpPr>
          <p:cNvPr id="6" name="Zástupný symbol pro obsah 2">
            <a:extLst>
              <a:ext uri="{FF2B5EF4-FFF2-40B4-BE49-F238E27FC236}">
                <a16:creationId xmlns:a16="http://schemas.microsoft.com/office/drawing/2014/main" id="{C7EEF8ED-C37E-4BB9-99B5-2B1D2EDEB283}"/>
              </a:ext>
            </a:extLst>
          </p:cNvPr>
          <p:cNvSpPr>
            <a:spLocks noGrp="1"/>
          </p:cNvSpPr>
          <p:nvPr/>
        </p:nvSpPr>
        <p:spPr bwMode="auto">
          <a:xfrm>
            <a:off x="328613" y="1039812"/>
            <a:ext cx="8151812" cy="1237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altLang="cs-CZ" sz="2000" dirty="0">
                <a:latin typeface="Myriad Pro" panose="020B0503030403020204" pitchFamily="34" charset="0"/>
              </a:rPr>
              <a:t>Procedura k získání názoru veřejnosti.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altLang="cs-CZ" sz="2000" dirty="0">
                <a:latin typeface="Myriad Pro" panose="020B0503030403020204" pitchFamily="34" charset="0"/>
              </a:rPr>
              <a:t>Průzkum místa je založen na otázkách týkajících se bezpečnosti, dopravy apod.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347A4D1-7FD9-4EE9-9F82-09D9287B8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9027" y="2108292"/>
            <a:ext cx="3590925" cy="3752850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85B667BA-3DCB-4EBE-948D-C5E7EDC65EC5}"/>
              </a:ext>
            </a:extLst>
          </p:cNvPr>
          <p:cNvSpPr txBox="1"/>
          <p:nvPr/>
        </p:nvSpPr>
        <p:spPr>
          <a:xfrm>
            <a:off x="314048" y="2276872"/>
            <a:ext cx="483401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altLang="cs-CZ" sz="2000" dirty="0">
                <a:latin typeface="Myriad Pro" panose="020B0503030403020204" pitchFamily="34" charset="0"/>
              </a:rPr>
              <a:t>„Pocity“ se zaznamenávají do mapy barevně (on-line mapy nebo papírově samolepkami, pastelkami).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altLang="cs-CZ" sz="2000" dirty="0">
                <a:latin typeface="Myriad Pro" panose="020B0503030403020204" pitchFamily="34" charset="0"/>
              </a:rPr>
              <a:t>Na základě toho se zpracuje mapa s místem, kde se lidé cítí příjemně,  bezpečně… dle otázek a sledovaného území a s nejhoršími lokalitami je pak vhodné provést úpravy.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altLang="cs-CZ" sz="2000" dirty="0">
                <a:latin typeface="Myriad Pro" panose="020B0503030403020204" pitchFamily="34" charset="0"/>
              </a:rPr>
              <a:t>Podklad pro zpracování návrhů na úpravu.</a:t>
            </a:r>
          </a:p>
        </p:txBody>
      </p:sp>
    </p:spTree>
    <p:extLst>
      <p:ext uri="{BB962C8B-B14F-4D97-AF65-F5344CB8AC3E}">
        <p14:creationId xmlns:p14="http://schemas.microsoft.com/office/powerpoint/2010/main" val="30623925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9219" name="TextovéPole 2">
            <a:extLst>
              <a:ext uri="{FF2B5EF4-FFF2-40B4-BE49-F238E27FC236}">
                <a16:creationId xmlns:a16="http://schemas.microsoft.com/office/drawing/2014/main" id="{80CCD972-5944-4996-B9F7-6965B43FA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Sociální audit</a:t>
            </a:r>
          </a:p>
        </p:txBody>
      </p:sp>
      <p:sp>
        <p:nvSpPr>
          <p:cNvPr id="5" name="TextovéPole 2">
            <a:extLst>
              <a:ext uri="{FF2B5EF4-FFF2-40B4-BE49-F238E27FC236}">
                <a16:creationId xmlns:a16="http://schemas.microsoft.com/office/drawing/2014/main" id="{0C15B433-6720-47D1-97D8-53C834DE6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793" y="1124744"/>
            <a:ext cx="8738840" cy="3477869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Posouzení vybrané lokality odborníky, pracovníky místní správy a občany v terénu – důležitá je různorodost skupiny osob (do 8 osob).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Identifikují se rizika pro bezpečnost dopravy (osvětlení, problematická orientace…).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Pracovní skupiny v terénu do předem připraveného formuláře zaznamenává rizikové faktory.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Přínosem je různorodost participantů a možnost poznat hledisko každodenních uživatelů.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Důležitá je také závěrečná diskuse.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733F7E32-4C49-4A12-98E5-2348055B6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00" y="3390349"/>
            <a:ext cx="2707754" cy="263496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796836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9219" name="TextovéPole 2">
            <a:extLst>
              <a:ext uri="{FF2B5EF4-FFF2-40B4-BE49-F238E27FC236}">
                <a16:creationId xmlns:a16="http://schemas.microsoft.com/office/drawing/2014/main" id="{80CCD972-5944-4996-B9F7-6965B43FA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Sociální audit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BEAF6AC5-64C5-4F8E-9061-90FC1DFDB1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3573016"/>
            <a:ext cx="8420099" cy="100811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53C122AC-5078-4CFF-A1BC-8410DEC4A0AB}"/>
              </a:ext>
            </a:extLst>
          </p:cNvPr>
          <p:cNvSpPr txBox="1"/>
          <p:nvPr/>
        </p:nvSpPr>
        <p:spPr>
          <a:xfrm>
            <a:off x="328613" y="1325850"/>
            <a:ext cx="705678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b="1" dirty="0">
                <a:latin typeface="Myriad Pro" pitchFamily="34" charset="0"/>
                <a:cs typeface="Arial" charset="0"/>
              </a:rPr>
              <a:t>Výsledkem</a:t>
            </a:r>
            <a:r>
              <a:rPr lang="cs-CZ" altLang="cs-CZ" sz="2000" dirty="0">
                <a:latin typeface="Myriad Pro" pitchFamily="34" charset="0"/>
                <a:cs typeface="Arial" charset="0"/>
              </a:rPr>
              <a:t> je zpráva se zjištěními, které je nutné konzultovat s odborníkem.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  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Podklad pro zpracování návrhů na úpravu.</a:t>
            </a:r>
          </a:p>
        </p:txBody>
      </p:sp>
    </p:spTree>
    <p:extLst>
      <p:ext uri="{BB962C8B-B14F-4D97-AF65-F5344CB8AC3E}">
        <p14:creationId xmlns:p14="http://schemas.microsoft.com/office/powerpoint/2010/main" val="32695131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9219" name="TextovéPole 2">
            <a:extLst>
              <a:ext uri="{FF2B5EF4-FFF2-40B4-BE49-F238E27FC236}">
                <a16:creationId xmlns:a16="http://schemas.microsoft.com/office/drawing/2014/main" id="{80CCD972-5944-4996-B9F7-6965B43FA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Další analýzy nehodové lokality</a:t>
            </a:r>
          </a:p>
        </p:txBody>
      </p:sp>
      <p:sp>
        <p:nvSpPr>
          <p:cNvPr id="5" name="TextovéPole 2">
            <a:extLst>
              <a:ext uri="{FF2B5EF4-FFF2-40B4-BE49-F238E27FC236}">
                <a16:creationId xmlns:a16="http://schemas.microsoft.com/office/drawing/2014/main" id="{0C15B433-6720-47D1-97D8-53C834DE6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59136"/>
            <a:ext cx="8738840" cy="4816697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b="1" dirty="0">
                <a:solidFill>
                  <a:srgbClr val="F3742E"/>
                </a:solidFill>
                <a:latin typeface="Myriad Pro" pitchFamily="34" charset="0"/>
                <a:cs typeface="Arial" charset="0"/>
              </a:rPr>
              <a:t>Podněty Policie ČR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cs-CZ" altLang="cs-CZ" sz="1100" b="1" dirty="0">
              <a:solidFill>
                <a:srgbClr val="F3742E"/>
              </a:solidFill>
              <a:latin typeface="Myriad Pro" pitchFamily="34" charset="0"/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Na základě nehodovosti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Na základě zkušenosti odborníků z Dopravní policie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Následuje použití dalších nástrojů – obdobně jako u sociálního auditu.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cs-CZ" altLang="cs-CZ" sz="2000" b="1" dirty="0">
                <a:solidFill>
                  <a:srgbClr val="F3742E"/>
                </a:solidFill>
                <a:latin typeface="Myriad Pro" pitchFamily="34" charset="0"/>
                <a:cs typeface="Arial" charset="0"/>
              </a:rPr>
              <a:t>Identifikace místa z dat o dopravních nehodách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cs-CZ" altLang="cs-CZ" sz="1100" b="1" dirty="0">
              <a:solidFill>
                <a:srgbClr val="F3742E"/>
              </a:solidFill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Identifikují se tzv. shluky dopravních nehod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Na úsecích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Na křižovatkách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Na základě toho lze určit priority řešení jednotlivých míst.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Následuje použití dalších nástrojů – obdobně jako u sociálního auditu.</a:t>
            </a:r>
            <a:endParaRPr lang="cs-CZ" altLang="cs-CZ" sz="2000" dirty="0">
              <a:solidFill>
                <a:srgbClr val="484C4C"/>
              </a:solidFill>
              <a:latin typeface="Myriad Pro" panose="020B0503030403020204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8609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ovéPole 8">
            <a:extLst>
              <a:ext uri="{FF2B5EF4-FFF2-40B4-BE49-F238E27FC236}">
                <a16:creationId xmlns:a16="http://schemas.microsoft.com/office/drawing/2014/main" id="{01E6D640-7F84-4120-82EC-3F4E546766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50179" name="TextovéPole 2">
            <a:extLst>
              <a:ext uri="{FF2B5EF4-FFF2-40B4-BE49-F238E27FC236}">
                <a16:creationId xmlns:a16="http://schemas.microsoft.com/office/drawing/2014/main" id="{8A24C547-DF3A-4E34-B412-2A740932F5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>
                <a:solidFill>
                  <a:srgbClr val="297DC1"/>
                </a:solidFill>
                <a:latin typeface="Myriad Pro" panose="020B0503030403020204" pitchFamily="34" charset="0"/>
              </a:rPr>
              <a:t>Nástroje ke zvýšení bezpečnosti - postup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138CC6F5-ACA6-4174-941E-D53221ECB7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725467"/>
              </p:ext>
            </p:extLst>
          </p:nvPr>
        </p:nvGraphicFramePr>
        <p:xfrm>
          <a:off x="130173" y="2726920"/>
          <a:ext cx="8906321" cy="1705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6DB75570-6539-4642-A533-C4F1F6A98A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1072628"/>
              </p:ext>
            </p:extLst>
          </p:nvPr>
        </p:nvGraphicFramePr>
        <p:xfrm>
          <a:off x="92359" y="980728"/>
          <a:ext cx="8981951" cy="1867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Obdélník: se zakulacenými rohy 2">
            <a:extLst>
              <a:ext uri="{FF2B5EF4-FFF2-40B4-BE49-F238E27FC236}">
                <a16:creationId xmlns:a16="http://schemas.microsoft.com/office/drawing/2014/main" id="{D7B17375-268E-4EB0-9985-971F8312882B}"/>
              </a:ext>
            </a:extLst>
          </p:cNvPr>
          <p:cNvSpPr/>
          <p:nvPr/>
        </p:nvSpPr>
        <p:spPr>
          <a:xfrm>
            <a:off x="2183867" y="4484097"/>
            <a:ext cx="4776266" cy="64325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s-CZ" dirty="0">
                <a:solidFill>
                  <a:schemeClr val="tx1"/>
                </a:solidFill>
              </a:rPr>
              <a:t>Zvýšení bezpečnosti a ochrany všech</a:t>
            </a:r>
          </a:p>
        </p:txBody>
      </p:sp>
      <p:sp>
        <p:nvSpPr>
          <p:cNvPr id="25" name="TextovéPole 24">
            <a:extLst>
              <a:ext uri="{FF2B5EF4-FFF2-40B4-BE49-F238E27FC236}">
                <a16:creationId xmlns:a16="http://schemas.microsoft.com/office/drawing/2014/main" id="{1599EC0E-1BC3-40C7-B78C-5CA29711E9AC}"/>
              </a:ext>
            </a:extLst>
          </p:cNvPr>
          <p:cNvSpPr txBox="1"/>
          <p:nvPr/>
        </p:nvSpPr>
        <p:spPr>
          <a:xfrm>
            <a:off x="1288086" y="5477162"/>
            <a:ext cx="6812306" cy="40011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cs-CZ" altLang="cs-CZ" sz="2000" dirty="0">
                <a:latin typeface="Myriad Pro" pitchFamily="34" charset="0"/>
                <a:cs typeface="Arial" charset="0"/>
              </a:rPr>
              <a:t>Dle vlastníka PK - vyjasnění podílů spolupráce, financování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9219" name="TextovéPole 2">
            <a:extLst>
              <a:ext uri="{FF2B5EF4-FFF2-40B4-BE49-F238E27FC236}">
                <a16:creationId xmlns:a16="http://schemas.microsoft.com/office/drawing/2014/main" id="{80CCD972-5944-4996-B9F7-6965B43FA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Postup</a:t>
            </a:r>
          </a:p>
        </p:txBody>
      </p:sp>
      <p:sp>
        <p:nvSpPr>
          <p:cNvPr id="5" name="TextovéPole 2">
            <a:extLst>
              <a:ext uri="{FF2B5EF4-FFF2-40B4-BE49-F238E27FC236}">
                <a16:creationId xmlns:a16="http://schemas.microsoft.com/office/drawing/2014/main" id="{0C15B433-6720-47D1-97D8-53C834DE6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157223"/>
            <a:ext cx="8738840" cy="3816423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b="1" dirty="0">
                <a:solidFill>
                  <a:srgbClr val="F3742E"/>
                </a:solidFill>
                <a:latin typeface="Myriad Pro" pitchFamily="34" charset="0"/>
                <a:cs typeface="Arial" charset="0"/>
              </a:rPr>
              <a:t>Vlastníkem komunikace je město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cs-CZ" altLang="cs-CZ" sz="1100" b="1" dirty="0">
              <a:solidFill>
                <a:srgbClr val="F3742E"/>
              </a:solidFill>
              <a:latin typeface="Myriad Pro" pitchFamily="34" charset="0"/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Provedení nástroje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Zjištění financování opatření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Realizace 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cs-CZ" altLang="cs-CZ" sz="2000" b="1" dirty="0">
                <a:solidFill>
                  <a:srgbClr val="F3742E"/>
                </a:solidFill>
                <a:latin typeface="Myriad Pro" pitchFamily="34" charset="0"/>
                <a:cs typeface="Arial" charset="0"/>
              </a:rPr>
              <a:t>Vlastníkem je kraj nebo stát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cs-CZ" altLang="cs-CZ" sz="1100" b="1" dirty="0">
              <a:solidFill>
                <a:srgbClr val="F3742E"/>
              </a:solidFill>
              <a:latin typeface="Myriad Pro" pitchFamily="34" charset="0"/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Podnět pro úpravu komunikace může dát město 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Provedení nástroje – možná aktivita či spolupráce města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Jednání ohledně výsledků a podílů financování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Realizace 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5B5F5D4C-F6AE-4DB8-BAE1-6F32011D6631}"/>
              </a:ext>
            </a:extLst>
          </p:cNvPr>
          <p:cNvSpPr txBox="1"/>
          <p:nvPr/>
        </p:nvSpPr>
        <p:spPr>
          <a:xfrm>
            <a:off x="3347864" y="5079661"/>
            <a:ext cx="5272800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cs-CZ" altLang="cs-CZ" sz="2000" dirty="0">
                <a:latin typeface="Myriad Pro" pitchFamily="34" charset="0"/>
                <a:cs typeface="Arial" charset="0"/>
              </a:rPr>
              <a:t>Před samostatnými města aktivitami je vhodnější iniciovat jednání s třetí stranou.</a:t>
            </a:r>
          </a:p>
        </p:txBody>
      </p:sp>
    </p:spTree>
    <p:extLst>
      <p:ext uri="{BB962C8B-B14F-4D97-AF65-F5344CB8AC3E}">
        <p14:creationId xmlns:p14="http://schemas.microsoft.com/office/powerpoint/2010/main" val="11873420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9219" name="TextovéPole 2">
            <a:extLst>
              <a:ext uri="{FF2B5EF4-FFF2-40B4-BE49-F238E27FC236}">
                <a16:creationId xmlns:a16="http://schemas.microsoft.com/office/drawing/2014/main" id="{80CCD972-5944-4996-B9F7-6965B43FA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Možnosti řešení</a:t>
            </a:r>
          </a:p>
        </p:txBody>
      </p:sp>
      <p:sp>
        <p:nvSpPr>
          <p:cNvPr id="5" name="TextovéPole 2">
            <a:extLst>
              <a:ext uri="{FF2B5EF4-FFF2-40B4-BE49-F238E27FC236}">
                <a16:creationId xmlns:a16="http://schemas.microsoft.com/office/drawing/2014/main" id="{0C15B433-6720-47D1-97D8-53C834DE6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59136"/>
            <a:ext cx="8738840" cy="5047530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b="1" dirty="0">
                <a:solidFill>
                  <a:srgbClr val="F3742E"/>
                </a:solidFill>
                <a:latin typeface="Myriad Pro" pitchFamily="34" charset="0"/>
                <a:cs typeface="Arial" charset="0"/>
              </a:rPr>
              <a:t>Nízkonákladová opatření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cs-CZ" altLang="cs-CZ" sz="1100" b="1" dirty="0">
              <a:solidFill>
                <a:srgbClr val="F3742E"/>
              </a:solidFill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Méně finančně náročná opatření, mnohdy méně účinná, často volená jako dočasná.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Doplnění a údržba dopravního značení a zařízení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Údržba zeleně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cs-CZ" altLang="cs-CZ" sz="2000" b="1" dirty="0">
                <a:solidFill>
                  <a:srgbClr val="F3742E"/>
                </a:solidFill>
                <a:latin typeface="Myriad Pro" pitchFamily="34" charset="0"/>
                <a:cs typeface="Arial" charset="0"/>
              </a:rPr>
              <a:t>Stavební řešení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cs-CZ" altLang="cs-CZ" sz="1100" b="1" dirty="0">
              <a:solidFill>
                <a:srgbClr val="F3742E"/>
              </a:solidFill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Nákladnější, ale trvalá a zpravidla účinnější řešení.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Lze využít dotační výzvy, např.:</a:t>
            </a:r>
          </a:p>
          <a:p>
            <a:pPr marL="1085850" lvl="1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SFDI</a:t>
            </a:r>
          </a:p>
          <a:p>
            <a:pPr marL="1085850" lvl="1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Svaz obcí a měst</a:t>
            </a:r>
          </a:p>
          <a:p>
            <a:pPr marL="1085850" lvl="1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Krajské úřady</a:t>
            </a:r>
          </a:p>
          <a:p>
            <a:pPr marL="1085850" lvl="1" indent="-342900" eaLnBrk="1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strukturální fondy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cs-CZ" altLang="cs-CZ" sz="2000" dirty="0">
              <a:solidFill>
                <a:srgbClr val="484C4C"/>
              </a:solidFill>
              <a:latin typeface="Myriad Pro" panose="020B0503030403020204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7974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9219" name="TextovéPole 2">
            <a:extLst>
              <a:ext uri="{FF2B5EF4-FFF2-40B4-BE49-F238E27FC236}">
                <a16:creationId xmlns:a16="http://schemas.microsoft.com/office/drawing/2014/main" id="{80CCD972-5944-4996-B9F7-6965B43FA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2559" y="3167062"/>
            <a:ext cx="187220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Příloha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ovéPole 8">
            <a:extLst>
              <a:ext uri="{FF2B5EF4-FFF2-40B4-BE49-F238E27FC236}">
                <a16:creationId xmlns:a16="http://schemas.microsoft.com/office/drawing/2014/main" id="{7DDCEBFC-C116-4624-95FC-CBD6B612E6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23555" name="TextovéPole 2">
            <a:extLst>
              <a:ext uri="{FF2B5EF4-FFF2-40B4-BE49-F238E27FC236}">
                <a16:creationId xmlns:a16="http://schemas.microsoft.com/office/drawing/2014/main" id="{5DF54C16-B424-4ED2-9325-9717D26592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Výsledky auditů a bezpečnostních inspekcí</a:t>
            </a:r>
          </a:p>
        </p:txBody>
      </p:sp>
      <p:sp>
        <p:nvSpPr>
          <p:cNvPr id="23557" name="Text Box 5">
            <a:extLst>
              <a:ext uri="{FF2B5EF4-FFF2-40B4-BE49-F238E27FC236}">
                <a16:creationId xmlns:a16="http://schemas.microsoft.com/office/drawing/2014/main" id="{E0E557AF-3A69-46FD-8D3C-8FD98DB551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688" y="1762125"/>
            <a:ext cx="8556625" cy="40941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Zpráva obsahuje </a:t>
            </a:r>
          </a:p>
          <a:p>
            <a:pPr marL="285750" indent="-285750" algn="just" eaLnBrk="1" hangingPunct="1">
              <a:spcBef>
                <a:spcPct val="50000"/>
              </a:spcBef>
              <a:defRPr/>
            </a:pPr>
            <a:r>
              <a:rPr lang="cs-CZ" altLang="cs-CZ" sz="2000" b="1" dirty="0">
                <a:latin typeface="Myriad Pro" panose="020B0503030403020204" pitchFamily="34" charset="0"/>
              </a:rPr>
              <a:t>riziko</a:t>
            </a:r>
            <a:endParaRPr lang="cs-CZ" altLang="cs-CZ" sz="2000" dirty="0">
              <a:latin typeface="Myriad Pro" panose="020B0503030403020204" pitchFamily="34" charset="0"/>
            </a:endParaRPr>
          </a:p>
          <a:p>
            <a:pPr marL="285750" indent="-285750" algn="just" eaLnBrk="1" hangingPunct="1">
              <a:spcBef>
                <a:spcPct val="50000"/>
              </a:spcBef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jeho </a:t>
            </a:r>
            <a:r>
              <a:rPr lang="cs-CZ" altLang="cs-CZ" sz="2000" b="1" dirty="0">
                <a:latin typeface="Myriad Pro" panose="020B0503030403020204" pitchFamily="34" charset="0"/>
              </a:rPr>
              <a:t>popis</a:t>
            </a:r>
            <a:endParaRPr lang="cs-CZ" altLang="cs-CZ" sz="2000" dirty="0">
              <a:latin typeface="Myriad Pro" panose="020B0503030403020204" pitchFamily="34" charset="0"/>
            </a:endParaRPr>
          </a:p>
          <a:p>
            <a:pPr marL="285750" indent="-285750" algn="just" eaLnBrk="1" hangingPunct="1">
              <a:spcBef>
                <a:spcPct val="50000"/>
              </a:spcBef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stanovení jeho </a:t>
            </a:r>
            <a:r>
              <a:rPr lang="cs-CZ" altLang="cs-CZ" sz="2000" b="1" dirty="0">
                <a:latin typeface="Myriad Pro" panose="020B0503030403020204" pitchFamily="34" charset="0"/>
              </a:rPr>
              <a:t>závažnosti</a:t>
            </a:r>
            <a:r>
              <a:rPr lang="cs-CZ" altLang="cs-CZ" sz="2000" dirty="0">
                <a:latin typeface="Myriad Pro" panose="020B0503030403020204" pitchFamily="34" charset="0"/>
              </a:rPr>
              <a:t> </a:t>
            </a:r>
          </a:p>
          <a:p>
            <a:pPr marL="285750" indent="-285750" algn="just" eaLnBrk="1" hangingPunct="1">
              <a:spcBef>
                <a:spcPct val="50000"/>
              </a:spcBef>
              <a:defRPr/>
            </a:pPr>
            <a:r>
              <a:rPr lang="cs-CZ" altLang="cs-CZ" sz="2000" b="1" dirty="0">
                <a:latin typeface="Myriad Pro" panose="020B0503030403020204" pitchFamily="34" charset="0"/>
              </a:rPr>
              <a:t>doporučení </a:t>
            </a:r>
            <a:r>
              <a:rPr lang="cs-CZ" altLang="cs-CZ" sz="2000" dirty="0">
                <a:latin typeface="Myriad Pro" panose="020B0503030403020204" pitchFamily="34" charset="0"/>
              </a:rPr>
              <a:t>k odstranění rizika</a:t>
            </a:r>
          </a:p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cs-CZ" altLang="cs-CZ" sz="2000" dirty="0">
              <a:latin typeface="Myriad Pro" panose="020B0503030403020204" pitchFamily="34" charset="0"/>
            </a:endParaRPr>
          </a:p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cs-CZ" altLang="cs-CZ" sz="2000" b="1" dirty="0">
                <a:latin typeface="Myriad Pro" panose="020B0503030403020204" pitchFamily="34" charset="0"/>
              </a:rPr>
              <a:t>Doporučení ukazuje možné řešení</a:t>
            </a:r>
          </a:p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cs-CZ" altLang="cs-CZ" sz="2000" b="1" dirty="0">
                <a:latin typeface="Myriad Pro" panose="020B0503030403020204" pitchFamily="34" charset="0"/>
              </a:rPr>
              <a:t>	</a:t>
            </a:r>
            <a:r>
              <a:rPr lang="cs-CZ" altLang="cs-CZ" sz="2000" dirty="0">
                <a:latin typeface="Myriad Pro" panose="020B0503030403020204" pitchFamily="34" charset="0"/>
              </a:rPr>
              <a:t>-</a:t>
            </a:r>
            <a:r>
              <a:rPr lang="cs-CZ" altLang="cs-CZ" sz="2000" b="1" dirty="0">
                <a:latin typeface="Myriad Pro" panose="020B0503030403020204" pitchFamily="34" charset="0"/>
              </a:rPr>
              <a:t> </a:t>
            </a:r>
            <a:r>
              <a:rPr lang="cs-CZ" altLang="cs-CZ" sz="2000" dirty="0">
                <a:latin typeface="Myriad Pro" panose="020B0503030403020204" pitchFamily="34" charset="0"/>
              </a:rPr>
              <a:t>cílem není projektování navrhovaných opatření</a:t>
            </a:r>
          </a:p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cs-CZ" altLang="cs-CZ" sz="2000" dirty="0">
                <a:latin typeface="Myriad Pro" panose="020B0503030403020204" pitchFamily="34" charset="0"/>
              </a:rPr>
              <a:t>	- podklad pro další řešení</a:t>
            </a:r>
          </a:p>
        </p:txBody>
      </p:sp>
      <p:pic>
        <p:nvPicPr>
          <p:cNvPr id="23558" name="Picture 2">
            <a:extLst>
              <a:ext uri="{FF2B5EF4-FFF2-40B4-BE49-F238E27FC236}">
                <a16:creationId xmlns:a16="http://schemas.microsoft.com/office/drawing/2014/main" id="{AC267F7D-D63E-41FD-A40B-2D3020054F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2"/>
          <a:stretch>
            <a:fillRect/>
          </a:stretch>
        </p:blipFill>
        <p:spPr bwMode="auto">
          <a:xfrm>
            <a:off x="3635896" y="988763"/>
            <a:ext cx="5366539" cy="2038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ovéPole 8">
            <a:extLst>
              <a:ext uri="{FF2B5EF4-FFF2-40B4-BE49-F238E27FC236}">
                <a16:creationId xmlns:a16="http://schemas.microsoft.com/office/drawing/2014/main" id="{B1DD8D59-6D36-4D85-A579-1B19B3CC43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27651" name="TextovéPole 2">
            <a:extLst>
              <a:ext uri="{FF2B5EF4-FFF2-40B4-BE49-F238E27FC236}">
                <a16:creationId xmlns:a16="http://schemas.microsoft.com/office/drawing/2014/main" id="{76B6A21C-C948-4AFB-9F67-9F5D4C1B3E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Ukázky častých chyb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830BB30-9D15-4F28-9C0F-D979BB57315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52400" y="1196975"/>
            <a:ext cx="4176713" cy="2519363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6" name="Ovál 5">
            <a:extLst>
              <a:ext uri="{FF2B5EF4-FFF2-40B4-BE49-F238E27FC236}">
                <a16:creationId xmlns:a16="http://schemas.microsoft.com/office/drawing/2014/main" id="{DB1C0ECE-BCAA-4F50-9BBB-D40B8D761C7C}"/>
              </a:ext>
            </a:extLst>
          </p:cNvPr>
          <p:cNvSpPr/>
          <p:nvPr/>
        </p:nvSpPr>
        <p:spPr>
          <a:xfrm rot="19108707" flipV="1">
            <a:off x="1036638" y="1771650"/>
            <a:ext cx="2146300" cy="1089025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0FA2B212-ED9B-47E7-B727-9EFEB4FD545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494088" y="3200400"/>
            <a:ext cx="5391150" cy="2752725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8" name="Šipka dolů 70">
            <a:extLst>
              <a:ext uri="{FF2B5EF4-FFF2-40B4-BE49-F238E27FC236}">
                <a16:creationId xmlns:a16="http://schemas.microsoft.com/office/drawing/2014/main" id="{5F3FAD6E-BE51-401E-B52A-4F2F214BA8FE}"/>
              </a:ext>
            </a:extLst>
          </p:cNvPr>
          <p:cNvSpPr/>
          <p:nvPr/>
        </p:nvSpPr>
        <p:spPr>
          <a:xfrm rot="1464669">
            <a:off x="6481763" y="3527425"/>
            <a:ext cx="317500" cy="787400"/>
          </a:xfrm>
          <a:prstGeom prst="downArrow">
            <a:avLst/>
          </a:prstGeom>
          <a:solidFill>
            <a:schemeClr val="tx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5" name="TextovéPole 2">
            <a:extLst>
              <a:ext uri="{FF2B5EF4-FFF2-40B4-BE49-F238E27FC236}">
                <a16:creationId xmlns:a16="http://schemas.microsoft.com/office/drawing/2014/main" id="{0C15B433-6720-47D1-97D8-53C834DE6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998" y="385012"/>
            <a:ext cx="8482013" cy="3631757"/>
          </a:xfrm>
          <a:prstGeom prst="rect">
            <a:avLst/>
          </a:prstGeom>
          <a:noFill/>
          <a:ln>
            <a:noFill/>
          </a:ln>
        </p:spPr>
        <p:txBody>
          <a:bodyPr lIns="91434" tIns="45717" rIns="91434" bIns="45717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1200"/>
              </a:spcAft>
              <a:buFontTx/>
              <a:buNone/>
              <a:defRPr/>
            </a:pPr>
            <a:r>
              <a:rPr lang="cs-CZ" altLang="cs-CZ" sz="2000" b="1" dirty="0">
                <a:solidFill>
                  <a:srgbClr val="F3742E"/>
                </a:solidFill>
                <a:latin typeface="Myriad Pro" pitchFamily="34" charset="0"/>
                <a:cs typeface="Arial" charset="0"/>
              </a:rPr>
              <a:t>Metodika</a:t>
            </a:r>
            <a:endParaRPr lang="cs-CZ" altLang="cs-CZ" sz="1800" b="1" dirty="0">
              <a:solidFill>
                <a:srgbClr val="F3742E"/>
              </a:solidFill>
              <a:latin typeface="Myriad Pro" pitchFamily="34" charset="0"/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navazuje na Metodiku pro tvorbu místní Strategie BESIP  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rozvádí dílčí realizační kroky k plnění Akčního plánu Strategie BESIP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směřují k naplnění VIZE NULA na úrovni měst a obcí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600"/>
              </a:spcAft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popisuje jednotlivé kroky k naplnění strategických pilířů a aktivit 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600"/>
              </a:spcAft>
              <a:defRPr/>
            </a:pPr>
            <a:endParaRPr lang="cs-CZ" altLang="cs-CZ" sz="2000" dirty="0">
              <a:solidFill>
                <a:srgbClr val="484C4C"/>
              </a:solidFill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buNone/>
              <a:defRPr/>
            </a:pPr>
            <a:r>
              <a:rPr lang="cs-CZ" altLang="cs-CZ" sz="2000" b="1" dirty="0">
                <a:solidFill>
                  <a:srgbClr val="F3742E"/>
                </a:solidFill>
                <a:latin typeface="Myriad Pro" pitchFamily="34" charset="0"/>
                <a:cs typeface="Arial" charset="0"/>
              </a:rPr>
              <a:t>Cíl metodiky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Díky implementaci Strategie BESIP přispět ke zvýšení bezpečnosti silničního provozu.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66A7C5FE-7E13-43C7-95A5-5356C492E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4365104"/>
            <a:ext cx="630555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3389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8">
            <a:extLst>
              <a:ext uri="{FF2B5EF4-FFF2-40B4-BE49-F238E27FC236}">
                <a16:creationId xmlns:a16="http://schemas.microsoft.com/office/drawing/2014/main" id="{96968D11-56F2-4B86-B3E8-5560816F7D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29699" name="TextovéPole 2">
            <a:extLst>
              <a:ext uri="{FF2B5EF4-FFF2-40B4-BE49-F238E27FC236}">
                <a16:creationId xmlns:a16="http://schemas.microsoft.com/office/drawing/2014/main" id="{1DB4EA56-9650-4169-AD44-981A23DEFC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>
                <a:solidFill>
                  <a:srgbClr val="297DC1"/>
                </a:solidFill>
                <a:latin typeface="Myriad Pro" panose="020B0503030403020204" pitchFamily="34" charset="0"/>
              </a:rPr>
              <a:t>Ukázky častých chyb</a:t>
            </a:r>
          </a:p>
        </p:txBody>
      </p:sp>
      <p:grpSp>
        <p:nvGrpSpPr>
          <p:cNvPr id="10" name="Skupina 2">
            <a:extLst>
              <a:ext uri="{FF2B5EF4-FFF2-40B4-BE49-F238E27FC236}">
                <a16:creationId xmlns:a16="http://schemas.microsoft.com/office/drawing/2014/main" id="{A156FA4F-AC84-4715-B043-A43206B10324}"/>
              </a:ext>
            </a:extLst>
          </p:cNvPr>
          <p:cNvGrpSpPr>
            <a:grpSpLocks/>
          </p:cNvGrpSpPr>
          <p:nvPr/>
        </p:nvGrpSpPr>
        <p:grpSpPr bwMode="auto">
          <a:xfrm>
            <a:off x="719138" y="1411288"/>
            <a:ext cx="7491412" cy="4149725"/>
            <a:chOff x="719138" y="1411288"/>
            <a:chExt cx="7491412" cy="4149725"/>
          </a:xfrm>
        </p:grpSpPr>
        <p:pic>
          <p:nvPicPr>
            <p:cNvPr id="11" name="Obrázek 10">
              <a:extLst>
                <a:ext uri="{FF2B5EF4-FFF2-40B4-BE49-F238E27FC236}">
                  <a16:creationId xmlns:a16="http://schemas.microsoft.com/office/drawing/2014/main" id="{479EA415-3998-48A3-86DD-F845F285327F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719138" y="1411288"/>
              <a:ext cx="7491412" cy="4149725"/>
            </a:xfrm>
            <a:prstGeom prst="rect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</p:pic>
        <p:sp>
          <p:nvSpPr>
            <p:cNvPr id="12" name="Obdélník 11">
              <a:extLst>
                <a:ext uri="{FF2B5EF4-FFF2-40B4-BE49-F238E27FC236}">
                  <a16:creationId xmlns:a16="http://schemas.microsoft.com/office/drawing/2014/main" id="{8D3F11EF-E167-4DDD-A472-C5CCEA2D1D2E}"/>
                </a:ext>
              </a:extLst>
            </p:cNvPr>
            <p:cNvSpPr/>
            <p:nvPr/>
          </p:nvSpPr>
          <p:spPr>
            <a:xfrm rot="21222376">
              <a:off x="5848350" y="3646488"/>
              <a:ext cx="2341563" cy="2301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</p:grpSp>
      <p:sp>
        <p:nvSpPr>
          <p:cNvPr id="13" name="Šipka dolů 72">
            <a:extLst>
              <a:ext uri="{FF2B5EF4-FFF2-40B4-BE49-F238E27FC236}">
                <a16:creationId xmlns:a16="http://schemas.microsoft.com/office/drawing/2014/main" id="{B2F23A84-8A30-4F47-9200-94391F20CF2B}"/>
              </a:ext>
            </a:extLst>
          </p:cNvPr>
          <p:cNvSpPr/>
          <p:nvPr/>
        </p:nvSpPr>
        <p:spPr>
          <a:xfrm rot="7415654">
            <a:off x="7085013" y="1822450"/>
            <a:ext cx="387350" cy="100965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/>
          </a:p>
        </p:txBody>
      </p:sp>
      <p:sp>
        <p:nvSpPr>
          <p:cNvPr id="14" name="Šipka dolů 73">
            <a:extLst>
              <a:ext uri="{FF2B5EF4-FFF2-40B4-BE49-F238E27FC236}">
                <a16:creationId xmlns:a16="http://schemas.microsoft.com/office/drawing/2014/main" id="{A54651F4-E810-44AF-8704-E76E2E9C0117}"/>
              </a:ext>
            </a:extLst>
          </p:cNvPr>
          <p:cNvSpPr/>
          <p:nvPr/>
        </p:nvSpPr>
        <p:spPr>
          <a:xfrm rot="18648907">
            <a:off x="1214438" y="3832225"/>
            <a:ext cx="387350" cy="100965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/>
          </a:p>
        </p:txBody>
      </p:sp>
      <p:sp>
        <p:nvSpPr>
          <p:cNvPr id="15" name="Ovál 14">
            <a:extLst>
              <a:ext uri="{FF2B5EF4-FFF2-40B4-BE49-F238E27FC236}">
                <a16:creationId xmlns:a16="http://schemas.microsoft.com/office/drawing/2014/main" id="{F4423442-6A6F-4CC8-9E42-81B749315930}"/>
              </a:ext>
            </a:extLst>
          </p:cNvPr>
          <p:cNvSpPr/>
          <p:nvPr/>
        </p:nvSpPr>
        <p:spPr>
          <a:xfrm rot="21325387" flipV="1">
            <a:off x="3073400" y="2921000"/>
            <a:ext cx="3078163" cy="442913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ovéPole 8">
            <a:extLst>
              <a:ext uri="{FF2B5EF4-FFF2-40B4-BE49-F238E27FC236}">
                <a16:creationId xmlns:a16="http://schemas.microsoft.com/office/drawing/2014/main" id="{232137EE-551C-4F69-A77D-64D1D0E5CE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41987" name="TextovéPole 2">
            <a:extLst>
              <a:ext uri="{FF2B5EF4-FFF2-40B4-BE49-F238E27FC236}">
                <a16:creationId xmlns:a16="http://schemas.microsoft.com/office/drawing/2014/main" id="{67AA4AA7-FA96-494F-8542-F4FB68818D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Ukázky častých chyb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8916491-4476-4A33-8F12-F6F38E645FB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619250" y="1268413"/>
            <a:ext cx="6192838" cy="40322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ovéPole 8">
            <a:extLst>
              <a:ext uri="{FF2B5EF4-FFF2-40B4-BE49-F238E27FC236}">
                <a16:creationId xmlns:a16="http://schemas.microsoft.com/office/drawing/2014/main" id="{F3205E20-E477-4314-BEBB-9CEC8440CD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pic>
        <p:nvPicPr>
          <p:cNvPr id="44038" name="Obrázek 5">
            <a:extLst>
              <a:ext uri="{FF2B5EF4-FFF2-40B4-BE49-F238E27FC236}">
                <a16:creationId xmlns:a16="http://schemas.microsoft.com/office/drawing/2014/main" id="{1762C9C0-CCCF-4005-A25C-0B22F90568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39167"/>
            <a:ext cx="44450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1016619-C403-4EBC-A3DE-CD8F7DDC9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963" y="3954809"/>
            <a:ext cx="5938837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Šipka: dolů 7">
            <a:extLst>
              <a:ext uri="{FF2B5EF4-FFF2-40B4-BE49-F238E27FC236}">
                <a16:creationId xmlns:a16="http://schemas.microsoft.com/office/drawing/2014/main" id="{E48B8F24-ABE3-4372-A2BC-A606B2A07924}"/>
              </a:ext>
            </a:extLst>
          </p:cNvPr>
          <p:cNvSpPr/>
          <p:nvPr/>
        </p:nvSpPr>
        <p:spPr>
          <a:xfrm rot="7134609">
            <a:off x="3444876" y="4296121"/>
            <a:ext cx="196850" cy="32702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8B758DD7-5808-4B64-A119-5628D4157A1B}"/>
              </a:ext>
            </a:extLst>
          </p:cNvPr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130175" y="1239166"/>
            <a:ext cx="4297809" cy="244792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TextovéPole 2">
            <a:extLst>
              <a:ext uri="{FF2B5EF4-FFF2-40B4-BE49-F238E27FC236}">
                <a16:creationId xmlns:a16="http://schemas.microsoft.com/office/drawing/2014/main" id="{B0F0CF7F-5AA5-45B3-A35A-16163AD8DC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Ukázky častých chyb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ovéPole 8">
            <a:extLst>
              <a:ext uri="{FF2B5EF4-FFF2-40B4-BE49-F238E27FC236}">
                <a16:creationId xmlns:a16="http://schemas.microsoft.com/office/drawing/2014/main" id="{683D018F-E837-4CAD-89AB-DC53E6EA80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6BE5866-283C-4495-8A73-400AF5D9F63E}"/>
              </a:ext>
            </a:extLst>
          </p:cNvPr>
          <p:cNvPicPr/>
          <p:nvPr/>
        </p:nvPicPr>
        <p:blipFill rotWithShape="1">
          <a:blip r:embed="rId3"/>
          <a:srcRect t="8400"/>
          <a:stretch/>
        </p:blipFill>
        <p:spPr bwMode="auto">
          <a:xfrm>
            <a:off x="1808957" y="1051942"/>
            <a:ext cx="5545137" cy="2305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C605DFA1-15A3-4998-B7A9-E924B804ED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99" r="-2"/>
          <a:stretch>
            <a:fillRect/>
          </a:stretch>
        </p:blipFill>
        <p:spPr bwMode="auto">
          <a:xfrm>
            <a:off x="119063" y="3644230"/>
            <a:ext cx="4321175" cy="2305050"/>
          </a:xfrm>
          <a:prstGeom prst="rect">
            <a:avLst/>
          </a:prstGeom>
          <a:noFill/>
          <a:ln w="9525" algn="ctr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7845DB63-E0FF-46B2-9C3C-1381B102C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813" y="3644230"/>
            <a:ext cx="418147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Šipka: dolů 9">
            <a:extLst>
              <a:ext uri="{FF2B5EF4-FFF2-40B4-BE49-F238E27FC236}">
                <a16:creationId xmlns:a16="http://schemas.microsoft.com/office/drawing/2014/main" id="{A869CC2A-8240-4E69-A1AC-728672B32E72}"/>
              </a:ext>
            </a:extLst>
          </p:cNvPr>
          <p:cNvSpPr/>
          <p:nvPr/>
        </p:nvSpPr>
        <p:spPr>
          <a:xfrm rot="18307443">
            <a:off x="2109787" y="4015705"/>
            <a:ext cx="195263" cy="32543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/>
          </a:p>
        </p:txBody>
      </p:sp>
      <p:sp>
        <p:nvSpPr>
          <p:cNvPr id="11" name="Šipka: dolů 10">
            <a:extLst>
              <a:ext uri="{FF2B5EF4-FFF2-40B4-BE49-F238E27FC236}">
                <a16:creationId xmlns:a16="http://schemas.microsoft.com/office/drawing/2014/main" id="{FD04C210-90A9-475C-929A-4DF3867DED88}"/>
              </a:ext>
            </a:extLst>
          </p:cNvPr>
          <p:cNvSpPr/>
          <p:nvPr/>
        </p:nvSpPr>
        <p:spPr>
          <a:xfrm rot="2485903">
            <a:off x="5746750" y="4034755"/>
            <a:ext cx="196850" cy="325437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/>
          </a:p>
        </p:txBody>
      </p:sp>
      <p:sp>
        <p:nvSpPr>
          <p:cNvPr id="12" name="TextovéPole 2">
            <a:extLst>
              <a:ext uri="{FF2B5EF4-FFF2-40B4-BE49-F238E27FC236}">
                <a16:creationId xmlns:a16="http://schemas.microsoft.com/office/drawing/2014/main" id="{3E8A34A6-ABA7-4B48-BCEB-01C4B9424A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Ukázky častých chyb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9219" name="TextovéPole 2">
            <a:extLst>
              <a:ext uri="{FF2B5EF4-FFF2-40B4-BE49-F238E27FC236}">
                <a16:creationId xmlns:a16="http://schemas.microsoft.com/office/drawing/2014/main" id="{80CCD972-5944-4996-B9F7-6965B43FA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Struktura dokumentu</a:t>
            </a:r>
            <a:endParaRPr lang="cs-CZ" altLang="cs-CZ" sz="2800" b="1">
              <a:solidFill>
                <a:srgbClr val="297DC1"/>
              </a:solidFill>
              <a:latin typeface="Myriad Pro" panose="020B0503030403020204" pitchFamily="34" charset="0"/>
            </a:endParaRPr>
          </a:p>
        </p:txBody>
      </p:sp>
      <p:sp>
        <p:nvSpPr>
          <p:cNvPr id="5" name="TextovéPole 2">
            <a:extLst>
              <a:ext uri="{FF2B5EF4-FFF2-40B4-BE49-F238E27FC236}">
                <a16:creationId xmlns:a16="http://schemas.microsoft.com/office/drawing/2014/main" id="{0C15B433-6720-47D1-97D8-53C834DE6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112984"/>
            <a:ext cx="8738840" cy="4785919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1200"/>
              </a:spcAft>
              <a:buFontTx/>
              <a:buNone/>
              <a:defRPr/>
            </a:pPr>
            <a:r>
              <a:rPr lang="cs-CZ" altLang="cs-CZ" sz="2000" b="1" dirty="0">
                <a:solidFill>
                  <a:srgbClr val="F3742E"/>
                </a:solidFill>
                <a:latin typeface="Myriad Pro" pitchFamily="34" charset="0"/>
                <a:cs typeface="Arial" charset="0"/>
              </a:rPr>
              <a:t>1) Implementace opatření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Zaměřeno na chování účastníků silničního provozu. 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cs-CZ" altLang="cs-CZ" sz="2000" dirty="0">
              <a:solidFill>
                <a:srgbClr val="51514F"/>
              </a:solidFill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buFont typeface="Arial" charset="0"/>
              <a:buNone/>
              <a:defRPr/>
            </a:pPr>
            <a:r>
              <a:rPr lang="cs-CZ" altLang="cs-CZ" sz="2000" b="1" dirty="0">
                <a:solidFill>
                  <a:srgbClr val="F3742E"/>
                </a:solidFill>
                <a:latin typeface="Myriad Pro" pitchFamily="34" charset="0"/>
                <a:cs typeface="Arial" charset="0"/>
              </a:rPr>
              <a:t>2) Infrastruktura</a:t>
            </a: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Týká se vytváření podmínek pro realizaci dopravně-bezpečnostních opatření. Popisuje jednotliví postupy základních nástrojů.</a:t>
            </a:r>
          </a:p>
          <a:p>
            <a:pPr eaLnBrk="1" hangingPunct="1">
              <a:spcBef>
                <a:spcPct val="0"/>
              </a:spcBef>
              <a:buNone/>
              <a:defRPr/>
            </a:pPr>
            <a:endParaRPr lang="cs-CZ" altLang="cs-CZ" sz="2000" dirty="0">
              <a:solidFill>
                <a:srgbClr val="484C4C"/>
              </a:solidFill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cs-CZ" altLang="cs-CZ" sz="2000" b="1" dirty="0">
                <a:solidFill>
                  <a:srgbClr val="F3742E"/>
                </a:solidFill>
                <a:latin typeface="Myriad Pro" pitchFamily="34" charset="0"/>
                <a:cs typeface="Arial" charset="0"/>
              </a:rPr>
              <a:t>3) Systémová opatření</a:t>
            </a: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cs-CZ" altLang="cs-CZ" sz="2000" dirty="0">
                <a:latin typeface="Myriad Pro" panose="020B0503030403020204" pitchFamily="34" charset="0"/>
                <a:cs typeface="Arial" charset="0"/>
              </a:rPr>
              <a:t>Zaměřeno na účinný dohled a vymahatelnost práva.</a:t>
            </a: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cs-CZ" altLang="cs-CZ" sz="2000" dirty="0">
                <a:latin typeface="Myriad Pro" panose="020B0503030403020204" pitchFamily="34" charset="0"/>
                <a:cs typeface="Arial" charset="0"/>
              </a:rPr>
              <a:t>Zaměřeno na poskytování informovanosti veřejnosti o Strategii vč. vyhodnocení. </a:t>
            </a:r>
          </a:p>
          <a:p>
            <a:pPr eaLnBrk="1" hangingPunct="1">
              <a:spcBef>
                <a:spcPct val="0"/>
              </a:spcBef>
              <a:buNone/>
              <a:defRPr/>
            </a:pPr>
            <a:endParaRPr lang="cs-CZ" altLang="cs-CZ" sz="2000" dirty="0">
              <a:latin typeface="Myriad Pro" panose="020B0503030403020204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cs-CZ" altLang="cs-CZ" sz="2000" b="1" dirty="0">
                <a:solidFill>
                  <a:srgbClr val="F3742E"/>
                </a:solidFill>
                <a:latin typeface="Myriad Pro" pitchFamily="34" charset="0"/>
                <a:cs typeface="Arial" charset="0"/>
              </a:rPr>
              <a:t>Příloha</a:t>
            </a: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cs-CZ" altLang="cs-CZ" sz="2000" dirty="0">
                <a:latin typeface="Myriad Pro" panose="020B0503030403020204" pitchFamily="34" charset="0"/>
                <a:cs typeface="Arial" charset="0"/>
              </a:rPr>
              <a:t>Příklady výstupů nástrojů na zjištění rizik.</a:t>
            </a:r>
          </a:p>
        </p:txBody>
      </p:sp>
      <p:sp>
        <p:nvSpPr>
          <p:cNvPr id="2" name="Ovál 1">
            <a:extLst>
              <a:ext uri="{FF2B5EF4-FFF2-40B4-BE49-F238E27FC236}">
                <a16:creationId xmlns:a16="http://schemas.microsoft.com/office/drawing/2014/main" id="{D051C041-53D2-4378-AD01-F9249319350F}"/>
              </a:ext>
            </a:extLst>
          </p:cNvPr>
          <p:cNvSpPr/>
          <p:nvPr/>
        </p:nvSpPr>
        <p:spPr>
          <a:xfrm>
            <a:off x="251520" y="2060848"/>
            <a:ext cx="2515195" cy="792088"/>
          </a:xfrm>
          <a:prstGeom prst="ellipse">
            <a:avLst/>
          </a:prstGeom>
          <a:noFill/>
          <a:ln>
            <a:solidFill>
              <a:srgbClr val="EC6A2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>
            <a:extLst>
              <a:ext uri="{FF2B5EF4-FFF2-40B4-BE49-F238E27FC236}">
                <a16:creationId xmlns:a16="http://schemas.microsoft.com/office/drawing/2014/main" id="{EF47F3CF-AE1E-42A2-A19D-8FA16568BDA1}"/>
              </a:ext>
            </a:extLst>
          </p:cNvPr>
          <p:cNvSpPr/>
          <p:nvPr/>
        </p:nvSpPr>
        <p:spPr>
          <a:xfrm>
            <a:off x="251519" y="4933506"/>
            <a:ext cx="2515195" cy="792088"/>
          </a:xfrm>
          <a:prstGeom prst="ellipse">
            <a:avLst/>
          </a:prstGeom>
          <a:noFill/>
          <a:ln>
            <a:solidFill>
              <a:srgbClr val="EC6A2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470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9219" name="TextovéPole 2">
            <a:extLst>
              <a:ext uri="{FF2B5EF4-FFF2-40B4-BE49-F238E27FC236}">
                <a16:creationId xmlns:a16="http://schemas.microsoft.com/office/drawing/2014/main" id="{80CCD972-5944-4996-B9F7-6965B43FA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3033" y="3167062"/>
            <a:ext cx="3091259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2) Infrastruktura</a:t>
            </a:r>
          </a:p>
        </p:txBody>
      </p:sp>
    </p:spTree>
    <p:extLst>
      <p:ext uri="{BB962C8B-B14F-4D97-AF65-F5344CB8AC3E}">
        <p14:creationId xmlns:p14="http://schemas.microsoft.com/office/powerpoint/2010/main" val="3124647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5" name="TextovéPole 2">
            <a:extLst>
              <a:ext uri="{FF2B5EF4-FFF2-40B4-BE49-F238E27FC236}">
                <a16:creationId xmlns:a16="http://schemas.microsoft.com/office/drawing/2014/main" id="{0C15B433-6720-47D1-97D8-53C834DE6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908720"/>
            <a:ext cx="8738840" cy="4401199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b="1" dirty="0">
                <a:solidFill>
                  <a:srgbClr val="F3742E"/>
                </a:solidFill>
                <a:latin typeface="Myriad Pro" pitchFamily="34" charset="0"/>
                <a:cs typeface="Arial" charset="0"/>
              </a:rPr>
              <a:t>Cíl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Předat postup, který vede k realizaci opatření na zvýšení bezpečnosti v oblasti dopravní infrastruktury.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cs-CZ" altLang="cs-CZ" sz="2000" dirty="0">
              <a:solidFill>
                <a:srgbClr val="484C4C"/>
              </a:solidFill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b="1" dirty="0">
                <a:solidFill>
                  <a:srgbClr val="F3742E"/>
                </a:solidFill>
                <a:latin typeface="Myriad Pro" pitchFamily="34" charset="0"/>
                <a:cs typeface="Arial" charset="0"/>
              </a:rPr>
              <a:t>Obsah kapitoly</a:t>
            </a:r>
            <a:endParaRPr lang="cs-CZ" altLang="cs-CZ" sz="2000" dirty="0">
              <a:solidFill>
                <a:srgbClr val="484C4C"/>
              </a:solidFill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Terminologie a použití vybraných nástrojů.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Plnění jednotlivých aktivit z pohledu získání informací 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	- z dopravních nehod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	- jiné nástroje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Rozdělení postupů dle vlastníků komunikací.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cs-CZ" altLang="cs-CZ" sz="2000" dirty="0"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Možnosti financování. </a:t>
            </a:r>
          </a:p>
        </p:txBody>
      </p:sp>
    </p:spTree>
    <p:extLst>
      <p:ext uri="{BB962C8B-B14F-4D97-AF65-F5344CB8AC3E}">
        <p14:creationId xmlns:p14="http://schemas.microsoft.com/office/powerpoint/2010/main" val="916795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ovéPole 8">
            <a:extLst>
              <a:ext uri="{FF2B5EF4-FFF2-40B4-BE49-F238E27FC236}">
                <a16:creationId xmlns:a16="http://schemas.microsoft.com/office/drawing/2014/main" id="{02CCE826-E193-4BF0-A8AD-C584E4B65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15363" name="TextovéPole 2">
            <a:extLst>
              <a:ext uri="{FF2B5EF4-FFF2-40B4-BE49-F238E27FC236}">
                <a16:creationId xmlns:a16="http://schemas.microsoft.com/office/drawing/2014/main" id="{30792753-5DA6-4642-974A-7BD84DB82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>
                <a:solidFill>
                  <a:srgbClr val="0070C0"/>
                </a:solidFill>
                <a:latin typeface="Myriad Pro" panose="020B0503030403020204" pitchFamily="34" charset="0"/>
              </a:rPr>
              <a:t>Princip samovysvětlujících a odpouštějících PK</a:t>
            </a:r>
            <a:endParaRPr lang="cs-CZ" altLang="cs-CZ" sz="2800" b="1">
              <a:solidFill>
                <a:srgbClr val="297DC1"/>
              </a:solidFill>
              <a:latin typeface="Myriad Pro" panose="020B0503030403020204" pitchFamily="34" charset="0"/>
            </a:endParaRPr>
          </a:p>
        </p:txBody>
      </p:sp>
      <p:sp>
        <p:nvSpPr>
          <p:cNvPr id="6" name="Zástupný symbol pro obsah 2">
            <a:extLst>
              <a:ext uri="{FF2B5EF4-FFF2-40B4-BE49-F238E27FC236}">
                <a16:creationId xmlns:a16="http://schemas.microsoft.com/office/drawing/2014/main" id="{9FFB96D5-0107-43EF-991D-7F292B15845E}"/>
              </a:ext>
            </a:extLst>
          </p:cNvPr>
          <p:cNvSpPr txBox="1">
            <a:spLocks/>
          </p:cNvSpPr>
          <p:nvPr/>
        </p:nvSpPr>
        <p:spPr bwMode="auto">
          <a:xfrm>
            <a:off x="523875" y="1268413"/>
            <a:ext cx="7956550" cy="9366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56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28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00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7213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algn="just">
              <a:defRPr/>
            </a:pPr>
            <a:r>
              <a:rPr lang="cs-CZ" altLang="cs-CZ" sz="2000" dirty="0">
                <a:latin typeface="+mn-lt"/>
                <a:cs typeface="Arial" panose="020B0604020202020204" pitchFamily="34" charset="0"/>
              </a:rPr>
              <a:t>Požadavek na </a:t>
            </a:r>
            <a:r>
              <a:rPr lang="cs-CZ" altLang="cs-CZ" sz="2000" dirty="0" err="1">
                <a:latin typeface="+mn-lt"/>
                <a:cs typeface="Arial" panose="020B0604020202020204" pitchFamily="34" charset="0"/>
              </a:rPr>
              <a:t>samovysvětlující</a:t>
            </a:r>
            <a:r>
              <a:rPr lang="cs-CZ" altLang="cs-CZ" sz="2000" dirty="0">
                <a:latin typeface="+mn-lt"/>
                <a:cs typeface="Arial" panose="020B0604020202020204" pitchFamily="34" charset="0"/>
              </a:rPr>
              <a:t> PK – Strategie BESIP 2021-2030. </a:t>
            </a:r>
          </a:p>
          <a:p>
            <a:pPr algn="just">
              <a:defRPr/>
            </a:pPr>
            <a:endParaRPr lang="cs-CZ" altLang="cs-CZ" sz="2000" dirty="0">
              <a:latin typeface="+mn-lt"/>
              <a:cs typeface="Arial" panose="020B0604020202020204" pitchFamily="34" charset="0"/>
            </a:endParaRPr>
          </a:p>
          <a:p>
            <a:pPr marL="457200" lvl="1" indent="0" algn="just">
              <a:buFont typeface="Arial" charset="0"/>
              <a:buNone/>
              <a:defRPr/>
            </a:pPr>
            <a:endParaRPr lang="cs-CZ" altLang="cs-CZ" sz="2000" dirty="0">
              <a:latin typeface="+mn-lt"/>
              <a:cs typeface="Arial" panose="020B0604020202020204" pitchFamily="34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94372516-0575-4016-915D-C3928C2BF640}"/>
              </a:ext>
            </a:extLst>
          </p:cNvPr>
          <p:cNvGraphicFramePr/>
          <p:nvPr/>
        </p:nvGraphicFramePr>
        <p:xfrm>
          <a:off x="525613" y="1916832"/>
          <a:ext cx="8223100" cy="3775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9219" name="TextovéPole 2">
            <a:extLst>
              <a:ext uri="{FF2B5EF4-FFF2-40B4-BE49-F238E27FC236}">
                <a16:creationId xmlns:a16="http://schemas.microsoft.com/office/drawing/2014/main" id="{80CCD972-5944-4996-B9F7-6965B43FA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094" y="29051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Vybrané nástroje ke zvýšení bezpečnosti</a:t>
            </a:r>
          </a:p>
        </p:txBody>
      </p:sp>
    </p:spTree>
    <p:extLst>
      <p:ext uri="{BB962C8B-B14F-4D97-AF65-F5344CB8AC3E}">
        <p14:creationId xmlns:p14="http://schemas.microsoft.com/office/powerpoint/2010/main" val="3904827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ovéPole 8">
            <a:extLst>
              <a:ext uri="{FF2B5EF4-FFF2-40B4-BE49-F238E27FC236}">
                <a16:creationId xmlns:a16="http://schemas.microsoft.com/office/drawing/2014/main" id="{1B99ED81-C40A-4736-85E9-33A08E588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06363"/>
            <a:ext cx="84201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920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920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900">
                <a:solidFill>
                  <a:schemeClr val="bg1"/>
                </a:solidFill>
                <a:latin typeface="Arial" panose="020B0604020202020204" pitchFamily="34" charset="0"/>
              </a:rPr>
              <a:t>Název akce, místo, datum</a:t>
            </a:r>
            <a:endParaRPr lang="cs-CZ" altLang="cs-CZ" sz="70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sp>
        <p:nvSpPr>
          <p:cNvPr id="9219" name="TextovéPole 2">
            <a:extLst>
              <a:ext uri="{FF2B5EF4-FFF2-40B4-BE49-F238E27FC236}">
                <a16:creationId xmlns:a16="http://schemas.microsoft.com/office/drawing/2014/main" id="{80CCD972-5944-4996-B9F7-6965B43FA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428625"/>
            <a:ext cx="8151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2800" b="1" dirty="0">
                <a:solidFill>
                  <a:srgbClr val="297DC1"/>
                </a:solidFill>
                <a:latin typeface="Myriad Pro" panose="020B0503030403020204" pitchFamily="34" charset="0"/>
              </a:rPr>
              <a:t>Analýza nehodové lokality</a:t>
            </a:r>
          </a:p>
        </p:txBody>
      </p:sp>
      <p:sp>
        <p:nvSpPr>
          <p:cNvPr id="5" name="TextovéPole 2">
            <a:extLst>
              <a:ext uri="{FF2B5EF4-FFF2-40B4-BE49-F238E27FC236}">
                <a16:creationId xmlns:a16="http://schemas.microsoft.com/office/drawing/2014/main" id="{0C15B433-6720-47D1-97D8-53C834DE6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3" y="1112984"/>
            <a:ext cx="8738840" cy="4708975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cs-CZ" altLang="cs-CZ" sz="2000" dirty="0">
                <a:latin typeface="Myriad Pro" pitchFamily="34" charset="0"/>
                <a:cs typeface="Arial" charset="0"/>
              </a:rPr>
              <a:t>Někdy  nazývána jako sanace nehodové lokality.</a:t>
            </a:r>
          </a:p>
          <a:p>
            <a:pPr eaLnBrk="1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cs-CZ" altLang="cs-CZ" sz="2000" dirty="0">
              <a:solidFill>
                <a:srgbClr val="484C4C"/>
              </a:solidFill>
              <a:latin typeface="Myriad Pro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cs-CZ" altLang="cs-CZ" sz="2000" b="1" dirty="0">
                <a:solidFill>
                  <a:srgbClr val="F3742E"/>
                </a:solidFill>
                <a:latin typeface="Myriad Pro" pitchFamily="34" charset="0"/>
                <a:cs typeface="Arial" charset="0"/>
              </a:rPr>
              <a:t>Cílem</a:t>
            </a: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cs-CZ" altLang="cs-CZ" sz="2000" dirty="0">
                <a:latin typeface="Myriad Pro" panose="020B0503030403020204" pitchFamily="34" charset="0"/>
                <a:cs typeface="Arial" charset="0"/>
              </a:rPr>
              <a:t>Prověření nehodových dějů v dané lokalitě.</a:t>
            </a: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cs-CZ" altLang="cs-CZ" sz="2000" dirty="0">
                <a:latin typeface="Myriad Pro" panose="020B0503030403020204" pitchFamily="34" charset="0"/>
                <a:cs typeface="Arial" charset="0"/>
              </a:rPr>
              <a:t>Odhalení společných znaků.</a:t>
            </a: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cs-CZ" altLang="cs-CZ" sz="2000" dirty="0">
                <a:solidFill>
                  <a:srgbClr val="484C4C"/>
                </a:solidFill>
                <a:latin typeface="Myriad Pro" panose="020B0503030403020204" pitchFamily="34" charset="0"/>
                <a:cs typeface="Arial" charset="0"/>
              </a:rPr>
              <a:t> </a:t>
            </a:r>
          </a:p>
          <a:p>
            <a:pPr eaLnBrk="1" hangingPunct="1">
              <a:spcBef>
                <a:spcPct val="0"/>
              </a:spcBef>
              <a:buNone/>
              <a:defRPr/>
            </a:pPr>
            <a:endParaRPr lang="cs-CZ" altLang="cs-CZ" sz="2000" dirty="0">
              <a:solidFill>
                <a:srgbClr val="484C4C"/>
              </a:solidFill>
              <a:latin typeface="Myriad Pro" panose="020B0503030403020204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cs-CZ" altLang="cs-CZ" sz="2000" b="1" dirty="0">
                <a:solidFill>
                  <a:srgbClr val="F3742E"/>
                </a:solidFill>
                <a:latin typeface="Myriad Pro" pitchFamily="34" charset="0"/>
                <a:cs typeface="Arial" charset="0"/>
              </a:rPr>
              <a:t>Výstup</a:t>
            </a: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cs-CZ" altLang="cs-CZ" sz="2000" dirty="0">
                <a:latin typeface="Myriad Pro" panose="020B0503030403020204" pitchFamily="34" charset="0"/>
                <a:cs typeface="Arial" charset="0"/>
              </a:rPr>
              <a:t>Zpráva se slovním popisem, případně schématem s popisem opatření k částečné nebo úplné eliminaci dopravních nehod a jejich následků.</a:t>
            </a:r>
          </a:p>
          <a:p>
            <a:pPr eaLnBrk="1" hangingPunct="1">
              <a:spcBef>
                <a:spcPct val="0"/>
              </a:spcBef>
              <a:buNone/>
              <a:defRPr/>
            </a:pPr>
            <a:endParaRPr lang="cs-CZ" altLang="cs-CZ" sz="2000" dirty="0">
              <a:latin typeface="Myriad Pro" panose="020B0503030403020204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cs-CZ" altLang="cs-CZ" sz="2000" dirty="0">
                <a:latin typeface="Myriad Pro" panose="020B0503030403020204" pitchFamily="34" charset="0"/>
                <a:cs typeface="Arial" charset="0"/>
              </a:rPr>
              <a:t>Rozděleno na nízkonákladová opatření a stavební opatření. </a:t>
            </a:r>
          </a:p>
          <a:p>
            <a:pPr eaLnBrk="1" hangingPunct="1">
              <a:spcBef>
                <a:spcPct val="0"/>
              </a:spcBef>
              <a:buNone/>
              <a:defRPr/>
            </a:pPr>
            <a:endParaRPr lang="cs-CZ" altLang="cs-CZ" sz="2000" dirty="0">
              <a:latin typeface="Myriad Pro" panose="020B0503030403020204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cs-CZ" altLang="cs-CZ" sz="2000" dirty="0">
                <a:latin typeface="Myriad Pro" panose="020B0503030403020204" pitchFamily="34" charset="0"/>
                <a:cs typeface="Arial" charset="0"/>
              </a:rPr>
              <a:t>Možné doplnit kolizním diagramem.</a:t>
            </a:r>
          </a:p>
          <a:p>
            <a:pPr eaLnBrk="1" hangingPunct="1">
              <a:spcBef>
                <a:spcPct val="0"/>
              </a:spcBef>
              <a:buNone/>
              <a:defRPr/>
            </a:pPr>
            <a:endParaRPr lang="cs-CZ" altLang="cs-CZ" sz="2000" dirty="0">
              <a:solidFill>
                <a:srgbClr val="484C4C"/>
              </a:solidFill>
              <a:latin typeface="Myriad Pro" panose="020B0503030403020204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78808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5EBCC4A6D777549A17D9935E40260B6" ma:contentTypeVersion="11" ma:contentTypeDescription="Vytvoří nový dokument" ma:contentTypeScope="" ma:versionID="be979dd0eb33a25f17cf945efa6b5753">
  <xsd:schema xmlns:xsd="http://www.w3.org/2001/XMLSchema" xmlns:xs="http://www.w3.org/2001/XMLSchema" xmlns:p="http://schemas.microsoft.com/office/2006/metadata/properties" xmlns:ns3="59abe010-f2f5-4c1c-a11b-e4559d4264e0" xmlns:ns4="3b67155c-4155-42b6-97f8-2dd75dfce031" targetNamespace="http://schemas.microsoft.com/office/2006/metadata/properties" ma:root="true" ma:fieldsID="ee5fde6ccdae9f8998e7566387469964" ns3:_="" ns4:_="">
    <xsd:import namespace="59abe010-f2f5-4c1c-a11b-e4559d4264e0"/>
    <xsd:import namespace="3b67155c-4155-42b6-97f8-2dd75dfce03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be010-f2f5-4c1c-a11b-e4559d4264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67155c-4155-42b6-97f8-2dd75dfce03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odnota hash upozornění na sdílení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29A4AB9-CE31-4B68-BA5A-CDC27999F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045AA4-B0EC-4036-BDDD-A9693AF183D5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59abe010-f2f5-4c1c-a11b-e4559d4264e0"/>
    <ds:schemaRef ds:uri="3b67155c-4155-42b6-97f8-2dd75dfce031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8FAF4F0-A56E-49F1-BEC0-2BB7BFF292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be010-f2f5-4c1c-a11b-e4559d4264e0"/>
    <ds:schemaRef ds:uri="3b67155c-4155-42b6-97f8-2dd75dfce0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2700</TotalTime>
  <Words>1528</Words>
  <Application>Microsoft Office PowerPoint</Application>
  <PresentationFormat>Předvádění na obrazovce (4:3)</PresentationFormat>
  <Paragraphs>300</Paragraphs>
  <Slides>33</Slides>
  <Notes>33</Notes>
  <HiddenSlides>2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33</vt:i4>
      </vt:variant>
    </vt:vector>
  </HeadingPairs>
  <TitlesOfParts>
    <vt:vector size="39" baseType="lpstr">
      <vt:lpstr>Arial</vt:lpstr>
      <vt:lpstr>Calibri</vt:lpstr>
      <vt:lpstr>Helvetica</vt:lpstr>
      <vt:lpstr>Myriad Pro</vt:lpstr>
      <vt:lpstr>Symbol</vt:lpstr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ATC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Paulas</dc:creator>
  <cp:lastModifiedBy>Eva Simonová</cp:lastModifiedBy>
  <cp:revision>220</cp:revision>
  <cp:lastPrinted>2016-01-19T14:43:33Z</cp:lastPrinted>
  <dcterms:created xsi:type="dcterms:W3CDTF">2011-05-30T06:07:54Z</dcterms:created>
  <dcterms:modified xsi:type="dcterms:W3CDTF">2021-10-18T10:13:37Z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0x010100E5EBCC4A6D777549A17D9935E40260B6</vt:lpwstr>
  </property>
</Properties>
</file>